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72" r:id="rId12"/>
    <p:sldId id="267" r:id="rId13"/>
    <p:sldId id="268" r:id="rId14"/>
    <p:sldId id="274" r:id="rId15"/>
    <p:sldId id="26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40AB84-E16E-4901-A4D0-7F12E3E26CB8}" type="datetimeFigureOut">
              <a:rPr lang="ru-RU"/>
              <a:pPr>
                <a:defRPr/>
              </a:pPr>
              <a:t>12.10.2025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6D0045-BE65-466B-A6B3-7FDFBE3CEDFD}" type="slidenum">
              <a:rPr lang="ru-RU"/>
              <a:pPr>
                <a:defRPr/>
              </a:pPr>
              <a:t>‹#›</a:t>
            </a:fld>
            <a:endParaRPr lang="ru-RU"/>
          </a:p>
        </p:txBody>
      </p:sp>
    </p:spTree>
    <p:extLst>
      <p:ext uri="{BB962C8B-B14F-4D97-AF65-F5344CB8AC3E}">
        <p14:creationId xmlns="" xmlns:p14="http://schemas.microsoft.com/office/powerpoint/2010/main" val="701874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04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D9716-01B1-4B7F-A906-3A7503DEF0FB}" type="slidenum">
              <a:rPr lang="ru-RU">
                <a:cs typeface="Arial" charset="0"/>
              </a:rPr>
              <a:pPr fontAlgn="base">
                <a:spcBef>
                  <a:spcPct val="0"/>
                </a:spcBef>
                <a:spcAft>
                  <a:spcPct val="0"/>
                </a:spcAft>
                <a:defRPr/>
              </a:pPr>
              <a:t>5</a:t>
            </a:fld>
            <a:endParaRPr lang="ru-RU">
              <a:cs typeface="Arial" charset="0"/>
            </a:endParaRPr>
          </a:p>
        </p:txBody>
      </p:sp>
    </p:spTree>
    <p:extLst>
      <p:ext uri="{BB962C8B-B14F-4D97-AF65-F5344CB8AC3E}">
        <p14:creationId xmlns="" xmlns:p14="http://schemas.microsoft.com/office/powerpoint/2010/main" val="232594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D18DD0B-28AF-4C43-B7B6-8E63270DA29A}" type="datetimeFigureOut">
              <a:rPr lang="ru-RU"/>
              <a:pPr>
                <a:defRPr/>
              </a:pPr>
              <a:t>12.10.2025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CACD651-4C63-402F-8210-7F50E8F6CEE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959A90-3CC8-495A-AF97-9A915A60F4BF}" type="datetimeFigureOut">
              <a:rPr lang="ru-RU"/>
              <a:pPr>
                <a:defRPr/>
              </a:pPr>
              <a:t>12.10.2025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93F57F-E90C-460A-B689-8AD00468A4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5C30566-010A-4E82-B4C1-3A0DA7FBBFC3}" type="datetimeFigureOut">
              <a:rPr lang="ru-RU"/>
              <a:pPr>
                <a:defRPr/>
              </a:pPr>
              <a:t>12.10.2025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6B3AD2-102E-4E25-9297-B0011B44B52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476AF6-31BC-48E3-95F1-E6AC12991413}" type="datetimeFigureOut">
              <a:rPr lang="ru-RU"/>
              <a:pPr>
                <a:defRPr/>
              </a:pPr>
              <a:t>12.10.2025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832987-8D00-41B2-B87B-75FCD9B56A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C8565CD-68AD-408F-9CED-6C269D557AE9}" type="datetimeFigureOut">
              <a:rPr lang="ru-RU"/>
              <a:pPr>
                <a:defRPr/>
              </a:pPr>
              <a:t>12.10.2025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3E472E-9632-4831-ACEE-DC32E0BBC70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117ECAB-5D51-4139-AE60-4B609FE9D29E}" type="datetimeFigureOut">
              <a:rPr lang="ru-RU"/>
              <a:pPr>
                <a:defRPr/>
              </a:pPr>
              <a:t>12.10.2025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85D816-E13C-4B81-BD07-1B1F3C05BD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50373DD-5995-45D9-BA5F-DA68E573A72B}" type="datetimeFigureOut">
              <a:rPr lang="ru-RU"/>
              <a:pPr>
                <a:defRPr/>
              </a:pPr>
              <a:t>12.10.2025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954418-9BAD-4D5D-930A-8B76A2EA2E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3D7EBA9-0099-4EE8-8223-F3C5ECA00F38}" type="datetimeFigureOut">
              <a:rPr lang="ru-RU"/>
              <a:pPr>
                <a:defRPr/>
              </a:pPr>
              <a:t>12.10.2025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402FE1-B2C7-4527-9E01-69C689D6522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74247D-80D4-413C-A6DE-EF14C355F7BF}" type="datetimeFigureOut">
              <a:rPr lang="ru-RU"/>
              <a:pPr>
                <a:defRPr/>
              </a:pPr>
              <a:t>12.10.2025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8FCE404-D0CB-43AB-9F27-457D91BA12D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5DC472-35D1-447F-B8E8-6282C70594C2}" type="datetimeFigureOut">
              <a:rPr lang="ru-RU"/>
              <a:pPr>
                <a:defRPr/>
              </a:pPr>
              <a:t>12.10.2025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31F9B2-FCF3-4DA7-B88D-EB62DFA5A8F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47781-C8A9-432A-AF04-45E7E39F8F20}" type="datetimeFigureOut">
              <a:rPr lang="ru-RU"/>
              <a:pPr>
                <a:defRPr/>
              </a:pPr>
              <a:t>12.10.2025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5C1689-3833-4072-817D-6F91972C23C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52F083-200E-4391-95FE-8E25B4C7FCAD}" type="datetimeFigureOut">
              <a:rPr lang="ru-RU"/>
              <a:pPr>
                <a:defRPr/>
              </a:pPr>
              <a:t>12.10.2025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291FFA6-89EB-4E94-BF12-72620FED042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5" descr="https://ds03.infourok.ru/uploads/ex/03c3/000051e2-3654c5e2/hello_html_690c3e8b.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1142976" y="2143116"/>
            <a:ext cx="6624736" cy="1728192"/>
          </a:xfrm>
        </p:spPr>
        <p:txBody>
          <a:bodyPr rtlCol="0">
            <a:prstTxWarp prst="textWave1">
              <a:avLst>
                <a:gd name="adj1" fmla="val 12500"/>
                <a:gd name="adj2" fmla="val -216"/>
              </a:avLst>
            </a:prstTxWarp>
            <a:normAutofit/>
          </a:bodyPr>
          <a:lstStyle/>
          <a:p>
            <a:pPr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 гостях у сказки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1"/>
          </p:nvPr>
        </p:nvSpPr>
        <p:spPr>
          <a:xfrm>
            <a:off x="3500430" y="3500438"/>
            <a:ext cx="6400800" cy="1871662"/>
          </a:xfrm>
        </p:spPr>
        <p:txBody>
          <a:bodyPr rtlCol="0">
            <a:normAutofit fontScale="77500" lnSpcReduction="20000"/>
          </a:bodyPr>
          <a:lstStyle/>
          <a:p>
            <a:pPr eaLnBrk="1" fontAlgn="auto" hangingPunct="1">
              <a:spcAft>
                <a:spcPts val="0"/>
              </a:spcAft>
              <a:buFont typeface="Arial" pitchFamily="34" charset="0"/>
              <a:buNone/>
              <a:defRPr/>
            </a:pPr>
            <a:endParaRPr lang="ru-RU" sz="3600" dirty="0" smtClean="0">
              <a:solidFill>
                <a:schemeClr val="tx1"/>
              </a:solidFill>
              <a:effectLst>
                <a:outerShdw blurRad="50800" dist="38100" dir="5400000" algn="t" rotWithShape="0">
                  <a:prstClr val="black">
                    <a:alpha val="40000"/>
                  </a:prstClr>
                </a:outerShdw>
              </a:effectLst>
            </a:endParaRPr>
          </a:p>
          <a:p>
            <a:pPr eaLnBrk="1" fontAlgn="auto" hangingPunct="1">
              <a:spcAft>
                <a:spcPts val="0"/>
              </a:spcAft>
              <a:buFont typeface="Arial" pitchFamily="34" charset="0"/>
              <a:buNone/>
              <a:defRPr/>
            </a:pPr>
            <a:r>
              <a:rPr lang="ru-RU" sz="3100" b="1" dirty="0" smtClean="0">
                <a:solidFill>
                  <a:srgbClr val="002060"/>
                </a:solidFill>
                <a:latin typeface="Times New Roman" pitchFamily="18" charset="0"/>
                <a:cs typeface="Times New Roman" pitchFamily="18" charset="0"/>
              </a:rPr>
              <a:t>Вторая младшая группа</a:t>
            </a:r>
          </a:p>
          <a:p>
            <a:pPr eaLnBrk="1" fontAlgn="auto" hangingPunct="1">
              <a:spcAft>
                <a:spcPts val="0"/>
              </a:spcAft>
              <a:buFont typeface="Arial" pitchFamily="34" charset="0"/>
              <a:buNone/>
              <a:defRPr/>
            </a:pPr>
            <a:r>
              <a:rPr lang="ru-RU" sz="3100" b="1" dirty="0" smtClean="0">
                <a:solidFill>
                  <a:srgbClr val="002060"/>
                </a:solidFill>
                <a:latin typeface="Times New Roman" pitchFamily="18" charset="0"/>
                <a:cs typeface="Times New Roman" pitchFamily="18" charset="0"/>
              </a:rPr>
              <a:t>Выполнила: воспитатель 1КК</a:t>
            </a:r>
          </a:p>
          <a:p>
            <a:pPr eaLnBrk="1" fontAlgn="auto" hangingPunct="1">
              <a:spcAft>
                <a:spcPts val="0"/>
              </a:spcAft>
              <a:buFont typeface="Arial" pitchFamily="34" charset="0"/>
              <a:buNone/>
              <a:defRPr/>
            </a:pPr>
            <a:r>
              <a:rPr lang="ru-RU" sz="3100" b="1" dirty="0" smtClean="0">
                <a:solidFill>
                  <a:srgbClr val="002060"/>
                </a:solidFill>
                <a:latin typeface="Times New Roman" pitchFamily="18" charset="0"/>
                <a:cs typeface="Times New Roman" pitchFamily="18" charset="0"/>
              </a:rPr>
              <a:t>Лебедева Л. В.</a:t>
            </a:r>
          </a:p>
          <a:p>
            <a:pPr eaLnBrk="1" fontAlgn="auto" hangingPunct="1">
              <a:spcAft>
                <a:spcPts val="0"/>
              </a:spcAft>
              <a:buFont typeface="Arial" pitchFamily="34" charset="0"/>
              <a:buNone/>
              <a:defRPr/>
            </a:pPr>
            <a:r>
              <a:rPr lang="ru-RU" sz="2800" dirty="0" smtClean="0">
                <a:solidFill>
                  <a:schemeClr val="tx1"/>
                </a:solidFill>
                <a:effectLst>
                  <a:outerShdw blurRad="50800" dist="38100" dir="5400000" algn="t" rotWithShape="0">
                    <a:prstClr val="black">
                      <a:alpha val="40000"/>
                    </a:prstClr>
                  </a:outerShdw>
                </a:effectLst>
              </a:rPr>
              <a:t>                       </a:t>
            </a:r>
            <a:endParaRPr lang="ru-RU" sz="2800" dirty="0">
              <a:solidFill>
                <a:schemeClr val="tx1"/>
              </a:solidFill>
              <a:effectLst>
                <a:outerShdw blurRad="50800" dist="38100" dir="5400000" algn="t" rotWithShape="0">
                  <a:prstClr val="black">
                    <a:alpha val="40000"/>
                  </a:prstClr>
                </a:outerShdw>
              </a:effectLst>
            </a:endParaRPr>
          </a:p>
        </p:txBody>
      </p:sp>
      <p:sp>
        <p:nvSpPr>
          <p:cNvPr id="5" name="Прямоугольник 4"/>
          <p:cNvSpPr/>
          <p:nvPr/>
        </p:nvSpPr>
        <p:spPr>
          <a:xfrm>
            <a:off x="1857356" y="1571612"/>
            <a:ext cx="5450916" cy="646331"/>
          </a:xfrm>
          <a:prstGeom prst="rect">
            <a:avLst/>
          </a:prstGeom>
          <a:noFill/>
        </p:spPr>
        <p:txBody>
          <a:bodyPr wrap="none" lIns="91440" tIns="45720" rIns="91440" bIns="45720">
            <a:spAutoFit/>
          </a:bodyPr>
          <a:lstStyle/>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Краткосрочный проект</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a:xfrm>
            <a:off x="457200" y="274638"/>
            <a:ext cx="8229600" cy="1570186"/>
          </a:xfrm>
        </p:spPr>
        <p:txBody>
          <a:bodyPr rtlCol="0">
            <a:prstTxWarp prst="textDeflate">
              <a:avLst/>
            </a:prstTxWarp>
            <a:normAutofit/>
          </a:bodyPr>
          <a:lstStyle/>
          <a:p>
            <a:pPr eaLnBrk="1" fontAlgn="auto" hangingPunct="1">
              <a:spcAft>
                <a:spcPts val="0"/>
              </a:spcAft>
              <a:defRPr/>
            </a:pPr>
            <a:r>
              <a:rPr lang="ru-RU" dirty="0" smtClean="0"/>
              <a:t/>
            </a:r>
            <a:br>
              <a:rPr lang="ru-RU" dirty="0" smtClean="0"/>
            </a:br>
            <a:endParaRPr lang="ru-RU" dirty="0"/>
          </a:p>
        </p:txBody>
      </p:sp>
      <p:sp>
        <p:nvSpPr>
          <p:cNvPr id="3" name="Содержимое 2"/>
          <p:cNvSpPr>
            <a:spLocks noGrp="1"/>
          </p:cNvSpPr>
          <p:nvPr>
            <p:ph idx="1"/>
          </p:nvPr>
        </p:nvSpPr>
        <p:spPr>
          <a:xfrm>
            <a:off x="323850" y="908050"/>
            <a:ext cx="8362950" cy="5545138"/>
          </a:xfrm>
        </p:spPr>
        <p:style>
          <a:lnRef idx="2">
            <a:schemeClr val="dk1"/>
          </a:lnRef>
          <a:fillRef idx="1">
            <a:schemeClr val="lt1"/>
          </a:fillRef>
          <a:effectRef idx="0">
            <a:schemeClr val="dk1"/>
          </a:effectRef>
          <a:fontRef idx="minor">
            <a:schemeClr val="dk1"/>
          </a:fontRef>
        </p:style>
        <p:txBody>
          <a:bodyPr rtlCol="0">
            <a:normAutofit fontScale="55000" lnSpcReduction="20000"/>
          </a:bodyPr>
          <a:lstStyle/>
          <a:p>
            <a:pPr eaLnBrk="1" fontAlgn="auto" hangingPunct="1">
              <a:spcAft>
                <a:spcPts val="0"/>
              </a:spcAft>
              <a:buFont typeface="Arial" pitchFamily="34" charset="0"/>
              <a:buNone/>
              <a:defRPr/>
            </a:pPr>
            <a:r>
              <a:rPr lang="ru-RU" dirty="0" smtClean="0"/>
              <a:t> </a:t>
            </a:r>
            <a:r>
              <a:rPr lang="ru-RU" sz="4400" dirty="0" smtClean="0">
                <a:latin typeface="Times New Roman" pitchFamily="18" charset="0"/>
                <a:cs typeface="Times New Roman" pitchFamily="18" charset="0"/>
              </a:rPr>
              <a:t>1. Рассказывание русской народной сказки «Колобок» с показом иллюстраций.</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2. Аппликация «Колобок».</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3. Драматизация сказки «Колобок».</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игровые упражнения:</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«Пройти по дорожке колобка» - упражнять в ходьбе по ограниченной площади, развивать чувство равновесия, ловкость, глазомер.</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«Колобок» - закреплять у детей умение становиться в круг, постепенно расширять и сужать его.</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«Догони колобка» - приучать бегать в разных направлениях, не задевать друг друга, ловить мяч, развивать внимание и выдержку</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4. Разучивание песенки колобка.</a:t>
            </a:r>
          </a:p>
          <a:p>
            <a:pPr eaLnBrk="1" fontAlgn="auto" hangingPunct="1">
              <a:spcAft>
                <a:spcPts val="0"/>
              </a:spcAft>
              <a:buFont typeface="Arial" pitchFamily="34" charset="0"/>
              <a:buNone/>
              <a:defRPr/>
            </a:pPr>
            <a:r>
              <a:rPr lang="ru-RU" sz="4400" dirty="0" smtClean="0">
                <a:latin typeface="Times New Roman" pitchFamily="18" charset="0"/>
                <a:cs typeface="Times New Roman" pitchFamily="18" charset="0"/>
              </a:rPr>
              <a:t>5. Использование раскрасок к сказке «Колобок</a:t>
            </a:r>
            <a:r>
              <a:rPr lang="ru-RU" dirty="0" smtClean="0">
                <a:latin typeface="Times New Roman" pitchFamily="18" charset="0"/>
                <a:cs typeface="Times New Roman" pitchFamily="18" charset="0"/>
              </a:rPr>
              <a:t>».</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ru-RU" dirty="0">
              <a:latin typeface="Times New Roman" pitchFamily="18" charset="0"/>
              <a:cs typeface="Times New Roman" pitchFamily="18" charset="0"/>
            </a:endParaRPr>
          </a:p>
        </p:txBody>
      </p:sp>
      <p:sp>
        <p:nvSpPr>
          <p:cNvPr id="5" name="TextBox 4"/>
          <p:cNvSpPr txBox="1"/>
          <p:nvPr/>
        </p:nvSpPr>
        <p:spPr>
          <a:xfrm>
            <a:off x="3286116" y="285728"/>
            <a:ext cx="2143472" cy="461665"/>
          </a:xfrm>
          <a:prstGeom prst="rect">
            <a:avLst/>
          </a:prstGeom>
          <a:noFill/>
        </p:spPr>
        <p:txBody>
          <a:bodyPr wrap="none" rtlCol="0">
            <a:spAutoFit/>
          </a:bodyPr>
          <a:lstStyle/>
          <a:p>
            <a:r>
              <a:rPr lang="ru-RU" sz="2400" dirty="0" smtClean="0">
                <a:latin typeface="Times New Roman" pitchFamily="18" charset="0"/>
                <a:cs typeface="Times New Roman" pitchFamily="18" charset="0"/>
              </a:rPr>
              <a:t>Первая неделя</a:t>
            </a:r>
            <a:r>
              <a:rPr lang="ru-RU"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ru-RU" smtClean="0"/>
          </a:p>
        </p:txBody>
      </p:sp>
      <p:pic>
        <p:nvPicPr>
          <p:cNvPr id="28674" name="Содержимое 3" descr="http://2.bp.blogspot.com/-2Jt9kCCFlu0/Tzj8xr_J8kI/AAAAAAAAgPQ/3R2c6pRrEJg/s1600/998.jpg"/>
          <p:cNvPicPr>
            <a:picLocks noGrp="1"/>
          </p:cNvPicPr>
          <p:nvPr>
            <p:ph idx="1"/>
          </p:nvPr>
        </p:nvPicPr>
        <p:blipFill>
          <a:blip r:embed="rId2" cstate="print"/>
          <a:srcRect/>
          <a:stretch>
            <a:fillRect/>
          </a:stretch>
        </p:blipFill>
        <p:spPr>
          <a:xfrm>
            <a:off x="0" y="0"/>
            <a:ext cx="9144000" cy="6858000"/>
          </a:xfrm>
        </p:spPr>
        <p:style>
          <a:lnRef idx="2">
            <a:schemeClr val="dk1"/>
          </a:lnRef>
          <a:fillRef idx="1">
            <a:schemeClr val="lt1"/>
          </a:fillRef>
          <a:effectRef idx="0">
            <a:schemeClr val="dk1"/>
          </a:effectRef>
          <a:fontRef idx="minor">
            <a:schemeClr val="dk1"/>
          </a:fontRef>
        </p:style>
      </p:pic>
      <p:pic>
        <p:nvPicPr>
          <p:cNvPr id="28678" name="Рисунок 10" descr="http://img-fotki.yandex.ru/get/9829/23869276.12b/0_a970c_826b24cd_XL.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428596" y="3429000"/>
            <a:ext cx="3132138" cy="3429000"/>
          </a:xfrm>
          <a:prstGeom prst="rect">
            <a:avLst/>
          </a:prstGeom>
          <a:noFill/>
          <a:ln w="9525">
            <a:noFill/>
            <a:miter lim="800000"/>
            <a:headEnd/>
            <a:tailEnd/>
          </a:ln>
        </p:spPr>
      </p:pic>
      <p:pic>
        <p:nvPicPr>
          <p:cNvPr id="1026" name="Picture 2" descr="G:\ДЕТСКИЙ САД 2017-2021\Маленькие дети\DSCN5748.JPG"/>
          <p:cNvPicPr>
            <a:picLocks noChangeAspect="1" noChangeArrowheads="1"/>
          </p:cNvPicPr>
          <p:nvPr/>
        </p:nvPicPr>
        <p:blipFill>
          <a:blip r:embed="rId4" cstate="print"/>
          <a:srcRect/>
          <a:stretch>
            <a:fillRect/>
          </a:stretch>
        </p:blipFill>
        <p:spPr bwMode="auto">
          <a:xfrm>
            <a:off x="428596" y="214290"/>
            <a:ext cx="4286248" cy="3214686"/>
          </a:xfrm>
          <a:prstGeom prst="rect">
            <a:avLst/>
          </a:prstGeom>
          <a:noFill/>
        </p:spPr>
      </p:pic>
      <p:pic>
        <p:nvPicPr>
          <p:cNvPr id="1027" name="Picture 3" descr="G:\ДЕТСКИЙ САД 2017-2021\Маленькие дети\DSCN5750.JPG"/>
          <p:cNvPicPr>
            <a:picLocks noChangeAspect="1" noChangeArrowheads="1"/>
          </p:cNvPicPr>
          <p:nvPr/>
        </p:nvPicPr>
        <p:blipFill>
          <a:blip r:embed="rId5" cstate="print"/>
          <a:srcRect/>
          <a:stretch>
            <a:fillRect/>
          </a:stretch>
        </p:blipFill>
        <p:spPr bwMode="auto">
          <a:xfrm>
            <a:off x="4953003" y="3429000"/>
            <a:ext cx="4190997" cy="31432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a:xfrm>
            <a:off x="457200" y="274638"/>
            <a:ext cx="8229600" cy="1498178"/>
          </a:xfrm>
        </p:spPr>
        <p:txBody>
          <a:bodyPr rtlCol="0">
            <a:prstTxWarp prst="textDeflate">
              <a:avLst/>
            </a:prstTxWarp>
            <a:normAutofit/>
          </a:bodyPr>
          <a:lstStyle/>
          <a:p>
            <a:pPr eaLnBrk="1" fontAlgn="auto" hangingPunct="1">
              <a:spcAft>
                <a:spcPts val="0"/>
              </a:spcAft>
              <a:defRPr/>
            </a:pPr>
            <a:r>
              <a:rPr lang="ru-RU" dirty="0" smtClean="0"/>
              <a:t/>
            </a:r>
            <a:br>
              <a:rPr lang="ru-RU" dirty="0" smtClean="0"/>
            </a:br>
            <a:endParaRPr lang="ru-RU" dirty="0"/>
          </a:p>
        </p:txBody>
      </p:sp>
      <p:sp>
        <p:nvSpPr>
          <p:cNvPr id="3" name="Содержимое 2"/>
          <p:cNvSpPr>
            <a:spLocks noGrp="1"/>
          </p:cNvSpPr>
          <p:nvPr>
            <p:ph idx="1"/>
          </p:nvPr>
        </p:nvSpPr>
        <p:spPr>
          <a:xfrm>
            <a:off x="457200" y="1268413"/>
            <a:ext cx="8229600" cy="4105275"/>
          </a:xfrm>
        </p:spPr>
        <p:txBody>
          <a:bodyPr rtlCol="0">
            <a:normAutofit fontScale="92500" lnSpcReduction="10000"/>
          </a:bodyPr>
          <a:lstStyle/>
          <a:p>
            <a:pPr eaLnBrk="1" fontAlgn="auto" hangingPunct="1">
              <a:spcAft>
                <a:spcPts val="0"/>
              </a:spcAft>
              <a:buFont typeface="Arial" pitchFamily="34" charset="0"/>
              <a:buNone/>
              <a:defRPr/>
            </a:pPr>
            <a:r>
              <a:rPr lang="ru-RU" dirty="0" smtClean="0"/>
              <a:t>1. </a:t>
            </a:r>
            <a:r>
              <a:rPr lang="ru-RU" dirty="0" smtClean="0">
                <a:latin typeface="Times New Roman" pitchFamily="18" charset="0"/>
                <a:cs typeface="Times New Roman" pitchFamily="18" charset="0"/>
              </a:rPr>
              <a:t>Чтение сказки «Волк и семеро козлят» с показом иллюстраций.</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2. Игра «Кто лишний».</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3. Драматизация сказки </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4. Дидактическая игра «Собери сказку из частей».</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5. Использование раскрасок к сказке «Волк и семеро козлят».</a:t>
            </a:r>
          </a:p>
          <a:p>
            <a:pPr eaLnBrk="1" fontAlgn="auto" hangingPunct="1">
              <a:spcAft>
                <a:spcPts val="0"/>
              </a:spcAft>
              <a:buFont typeface="Arial" pitchFamily="34" charset="0"/>
              <a:buChar char="•"/>
              <a:defRPr/>
            </a:pPr>
            <a:endParaRPr lang="ru-RU" dirty="0">
              <a:latin typeface="Times New Roman" pitchFamily="18" charset="0"/>
              <a:cs typeface="Times New Roman" pitchFamily="18" charset="0"/>
            </a:endParaRPr>
          </a:p>
        </p:txBody>
      </p:sp>
      <p:sp>
        <p:nvSpPr>
          <p:cNvPr id="5" name="TextBox 4"/>
          <p:cNvSpPr txBox="1"/>
          <p:nvPr/>
        </p:nvSpPr>
        <p:spPr>
          <a:xfrm>
            <a:off x="2571736" y="642918"/>
            <a:ext cx="3929090" cy="523220"/>
          </a:xfrm>
          <a:prstGeom prst="rect">
            <a:avLst/>
          </a:prstGeom>
          <a:noFill/>
        </p:spPr>
        <p:txBody>
          <a:bodyPr wrap="square" rtlCol="0">
            <a:spAutoFit/>
          </a:bodyPr>
          <a:lstStyle/>
          <a:p>
            <a:r>
              <a:rPr lang="ru-RU" sz="2800" dirty="0" smtClean="0">
                <a:latin typeface="Times New Roman" pitchFamily="18" charset="0"/>
                <a:cs typeface="Times New Roman" pitchFamily="18" charset="0"/>
              </a:rPr>
              <a:t>         Вторая неделя: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smtClean="0"/>
              <a:t>РЕЗУЛЬТАТ  РЕАЛИЗАЦИИ  ПРОЕКТА</a:t>
            </a:r>
            <a:endParaRPr lang="ru-RU" dirty="0"/>
          </a:p>
        </p:txBody>
      </p:sp>
      <p:sp>
        <p:nvSpPr>
          <p:cNvPr id="3" name="Содержимое 2"/>
          <p:cNvSpPr>
            <a:spLocks noGrp="1"/>
          </p:cNvSpPr>
          <p:nvPr>
            <p:ph idx="1"/>
          </p:nvPr>
        </p:nvSpPr>
        <p:spPr/>
        <p:style>
          <a:lnRef idx="2">
            <a:schemeClr val="dk1"/>
          </a:lnRef>
          <a:fillRef idx="1">
            <a:schemeClr val="lt1"/>
          </a:fillRef>
          <a:effectRef idx="0">
            <a:schemeClr val="dk1"/>
          </a:effectRef>
          <a:fontRef idx="minor">
            <a:schemeClr val="dk1"/>
          </a:fontRef>
        </p:style>
        <p:txBody>
          <a:bodyPr rtlCol="0">
            <a:normAutofit fontScale="92500" lnSpcReduction="20000"/>
          </a:bodyPr>
          <a:lstStyle/>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1. Детьми были созданы творческие работы по прочитанным произведениям.</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2. Повысилась творческая, игровая и социальная активность при организации самостоятельной деятельности.</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3. Организованы сюжетно - ролевые, подвижные, дидактические игры, игры драматизации.</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4. Оформлена консультация в родительском уголке по теме: «Значение сказки для развития ребенка».</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5.Создание презентации.</a:t>
            </a:r>
          </a:p>
          <a:p>
            <a:pPr eaLnBrk="1" fontAlgn="auto" hangingPunct="1">
              <a:spcAft>
                <a:spcPts val="0"/>
              </a:spcAft>
              <a:buFont typeface="Arial" pitchFamily="34" charset="0"/>
              <a:buNone/>
              <a:defRPr/>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1eb8783-2ce4-4663-91cf-a28717e63462.jpg"/>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4651745" cy="3500438"/>
          </a:xfrm>
          <a:prstGeom prst="rect">
            <a:avLst/>
          </a:prstGeom>
        </p:spPr>
      </p:pic>
      <p:pic>
        <p:nvPicPr>
          <p:cNvPr id="5" name="Рисунок 4" descr="a899736f-566d-4f13-96a3-96dafc46447e.jp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761868" y="3571876"/>
            <a:ext cx="4366941" cy="32861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Содержимое 3" descr="http://bigslide.ru/images/21/20933/960/img1.jpg"/>
          <p:cNvPicPr>
            <a:picLocks noGrp="1"/>
          </p:cNvPicPr>
          <p:nvPr>
            <p:ph idx="1"/>
          </p:nvPr>
        </p:nvPicPr>
        <p:blipFill>
          <a:blip r:embed="rId2" cstate="email">
            <a:extLst>
              <a:ext uri="{28A0092B-C50C-407E-A947-70E740481C1C}">
                <a14:useLocalDpi xmlns="" xmlns:a14="http://schemas.microsoft.com/office/drawing/2010/main"/>
              </a:ext>
            </a:extLst>
          </a:blip>
          <a:srcRect/>
          <a:stretch>
            <a:fillRect/>
          </a:stretch>
        </p:blipFill>
        <p:spPr>
          <a:xfrm>
            <a:off x="0" y="0"/>
            <a:ext cx="9144000" cy="6858000"/>
          </a:xfrm>
        </p:spPr>
      </p:pic>
      <p:sp>
        <p:nvSpPr>
          <p:cNvPr id="2" name="Заголовок 1"/>
          <p:cNvSpPr>
            <a:spLocks noGrp="1"/>
          </p:cNvSpPr>
          <p:nvPr>
            <p:ph type="title"/>
          </p:nvPr>
        </p:nvSpPr>
        <p:spPr/>
        <p:txBody>
          <a:bodyPr rtlCol="0">
            <a:prstTxWarp prst="textDeflate">
              <a:avLst/>
            </a:prstTxWarp>
            <a:normAutofit/>
          </a:bodyPr>
          <a:lstStyle/>
          <a:p>
            <a:pPr eaLnBrk="1" fontAlgn="auto" hangingPunct="1">
              <a:spcAft>
                <a:spcPts val="0"/>
              </a:spcAft>
              <a:defRPr/>
            </a:pPr>
            <a:r>
              <a:rPr lang="ru-RU" dirty="0" smtClean="0"/>
              <a:t>СПАСИБО ЗА ВНИМАНИЕ!</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descr="http://mir-otkritki.ru/_ph/24/6599426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2" name="Заголовок 1"/>
          <p:cNvSpPr>
            <a:spLocks noGrp="1"/>
          </p:cNvSpPr>
          <p:nvPr>
            <p:ph type="title"/>
          </p:nvPr>
        </p:nvSpPr>
        <p:spPr>
          <a:xfrm>
            <a:off x="395288" y="-460375"/>
            <a:ext cx="8147050" cy="920750"/>
          </a:xfrm>
        </p:spPr>
        <p:txBody>
          <a:bodyPr/>
          <a:lstStyle/>
          <a:p>
            <a:pPr eaLnBrk="1" hangingPunct="1"/>
            <a:endParaRPr lang="ru-RU" smtClean="0"/>
          </a:p>
        </p:txBody>
      </p:sp>
      <p:sp>
        <p:nvSpPr>
          <p:cNvPr id="3" name="Содержимое 2"/>
          <p:cNvSpPr>
            <a:spLocks noGrp="1"/>
          </p:cNvSpPr>
          <p:nvPr>
            <p:ph idx="1"/>
          </p:nvPr>
        </p:nvSpPr>
        <p:spPr>
          <a:xfrm>
            <a:off x="474663" y="1144811"/>
            <a:ext cx="7427167" cy="3960441"/>
          </a:xfrm>
        </p:spPr>
        <p:txBody>
          <a:bodyPr rtlCol="0">
            <a:noAutofit/>
            <a:scene3d>
              <a:camera prst="isometricOffAxis1Right"/>
              <a:lightRig rig="threePt" dir="t"/>
            </a:scene3d>
          </a:bodyPr>
          <a:lstStyle/>
          <a:p>
            <a:pPr algn="just" eaLnBrk="1" fontAlgn="auto" hangingPunct="1">
              <a:spcAft>
                <a:spcPts val="0"/>
              </a:spcAft>
              <a:buFont typeface="Arial" pitchFamily="34" charset="0"/>
              <a:buNone/>
              <a:defRPr/>
            </a:pPr>
            <a:r>
              <a:rPr lang="ru-RU" sz="2800" dirty="0" smtClean="0">
                <a:latin typeface="Times New Roman" pitchFamily="18" charset="0"/>
                <a:cs typeface="Times New Roman" pitchFamily="18" charset="0"/>
              </a:rPr>
              <a:t>    Сказка - необходимый элемент духовной жизни ребёнка. Входя в мир чудес и волшебства, ребёнок погружается в глубины своей души. Русские народные сказки, вводя детей в круг необыкновенных событий, превращений, происходящих с их героями, выражают глубокие моральные идеи. Они учат доброму отношению к людям, показывают высокие чувства и стремления.</a:t>
            </a:r>
          </a:p>
          <a:p>
            <a:pPr eaLnBrk="1" fontAlgn="auto" hangingPunct="1">
              <a:spcAft>
                <a:spcPts val="0"/>
              </a:spcAft>
              <a:buFont typeface="Arial" pitchFamily="34" charset="0"/>
              <a:buNone/>
              <a:defRPr/>
            </a:pPr>
            <a:r>
              <a:rPr lang="ru-RU" sz="2800" dirty="0" smtClean="0"/>
              <a:t> </a:t>
            </a:r>
          </a:p>
          <a:p>
            <a:pPr eaLnBrk="1" fontAlgn="auto" hangingPunct="1">
              <a:spcAft>
                <a:spcPts val="0"/>
              </a:spcAft>
              <a:buFont typeface="Arial" pitchFamily="34" charset="0"/>
              <a:buChar char="•"/>
              <a:defRPr/>
            </a:pP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smtClean="0"/>
              <a:t>АКТУАЛЬНОСТЬ ПРОЕКТА</a:t>
            </a:r>
            <a:br>
              <a:rPr lang="ru-RU" dirty="0" smtClean="0"/>
            </a:br>
            <a:endParaRPr lang="ru-RU" dirty="0"/>
          </a:p>
        </p:txBody>
      </p:sp>
      <p:sp>
        <p:nvSpPr>
          <p:cNvPr id="3" name="Содержимое 2"/>
          <p:cNvSpPr>
            <a:spLocks noGrp="1"/>
          </p:cNvSpPr>
          <p:nvPr>
            <p:ph idx="1"/>
          </p:nvPr>
        </p:nvSpPr>
        <p:spPr>
          <a:xfrm>
            <a:off x="0" y="908050"/>
            <a:ext cx="8243888" cy="5113338"/>
          </a:xfrm>
        </p:spPr>
        <p:txBody>
          <a:bodyPr rtlCol="0">
            <a:normAutofit fontScale="77500" lnSpcReduction="20000"/>
          </a:bodyPr>
          <a:lstStyle/>
          <a:p>
            <a:pPr eaLnBrk="1" fontAlgn="auto" hangingPunct="1">
              <a:spcAft>
                <a:spcPts val="0"/>
              </a:spcAft>
              <a:buFont typeface="Arial" pitchFamily="34" charset="0"/>
              <a:buNone/>
              <a:defRPr/>
            </a:pPr>
            <a:r>
              <a:rPr lang="ru-RU" dirty="0" smtClean="0"/>
              <a:t>    </a:t>
            </a:r>
            <a:r>
              <a:rPr lang="ru-RU" dirty="0" smtClean="0">
                <a:latin typeface="Times New Roman" pitchFamily="18" charset="0"/>
                <a:cs typeface="Times New Roman" pitchFamily="18" charset="0"/>
              </a:rPr>
              <a:t>Формирование речи является одной из главных задач речевого воспитания дошкольника, так как играет большую роль в формировании личности. Для развития речи ребенка необходимо использовать различные игры, занятия, сказки. Именно сказки являются прекрасным материалом для обучения детей младшего дошкольного возраста развитию речи. Из сказок дети берут много различных знаний: первые представления об окружающем мире, о взаимосвязи человека и природы, сказки позволяют увидеть добро и зло.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a:t>
            </a:r>
          </a:p>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a:xfrm>
            <a:off x="827584" y="274638"/>
            <a:ext cx="7344816" cy="1642194"/>
          </a:xfrm>
        </p:spPr>
        <p:txBody>
          <a:bodyPr rtlCol="0">
            <a:prstTxWarp prst="textDeflate">
              <a:avLst/>
            </a:prstTxWarp>
            <a:normAutofit/>
          </a:bodyPr>
          <a:lstStyle/>
          <a:p>
            <a:pPr eaLnBrk="1" fontAlgn="auto" hangingPunct="1">
              <a:spcAft>
                <a:spcPts val="0"/>
              </a:spcAft>
              <a:defRPr/>
            </a:pPr>
            <a:r>
              <a:rPr lang="ru-RU" dirty="0" smtClean="0"/>
              <a:t>ПРОБЛЕМА</a:t>
            </a:r>
            <a:br>
              <a:rPr lang="ru-RU" dirty="0" smtClean="0"/>
            </a:br>
            <a:endParaRPr lang="ru-RU" dirty="0"/>
          </a:p>
        </p:txBody>
      </p:sp>
      <p:sp>
        <p:nvSpPr>
          <p:cNvPr id="18435" name="Содержимое 2"/>
          <p:cNvSpPr>
            <a:spLocks noGrp="1"/>
          </p:cNvSpPr>
          <p:nvPr>
            <p:ph idx="1"/>
          </p:nvPr>
        </p:nvSpPr>
        <p:spPr>
          <a:xfrm>
            <a:off x="0" y="1268413"/>
            <a:ext cx="8459788" cy="4321175"/>
          </a:xfrm>
        </p:spPr>
        <p:txBody>
          <a:bodyPr/>
          <a:lstStyle/>
          <a:p>
            <a:pPr eaLnBrk="1" hangingPunct="1">
              <a:buFont typeface="Arial" charset="0"/>
              <a:buNone/>
            </a:pPr>
            <a:r>
              <a:rPr lang="ru-RU" dirty="0" smtClean="0"/>
              <a:t>    </a:t>
            </a:r>
            <a:r>
              <a:rPr lang="ru-RU" dirty="0" smtClean="0">
                <a:latin typeface="Times New Roman" pitchFamily="18" charset="0"/>
                <a:cs typeface="Times New Roman" pitchFamily="18" charset="0"/>
              </a:rPr>
              <a:t>В последние годы наблюдается резкое снижение уровня речевого развития дошкольников. Одной из причин снижения уровня речевого развития является пассивность и неосведомленность родителей в вопросах речевого развития детей. А ведь участие родителей в речевом развитии ребенка играет колоссальную роль.</a:t>
            </a:r>
          </a:p>
          <a:p>
            <a:pPr eaLnBrk="1" hangingPunct="1"/>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descr="http://v.foto.radikal.ru/0705/28/83241615f45f.pn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a:xfrm>
            <a:off x="827584" y="476672"/>
            <a:ext cx="7560840" cy="1224136"/>
          </a:xfrm>
        </p:spPr>
        <p:txBody>
          <a:bodyPr rtlCol="0">
            <a:prstTxWarp prst="textDeflate">
              <a:avLst/>
            </a:prstTxWarp>
            <a:normAutofit fontScale="90000"/>
          </a:bodyPr>
          <a:lstStyle/>
          <a:p>
            <a:pPr eaLnBrk="1" fontAlgn="auto" hangingPunct="1">
              <a:spcAft>
                <a:spcPts val="0"/>
              </a:spcAft>
              <a:defRPr/>
            </a:pPr>
            <a:r>
              <a:rPr lang="ru-RU" dirty="0" smtClean="0"/>
              <a:t>ЦЕЛЬ ПРОЕКТА</a:t>
            </a:r>
            <a:br>
              <a:rPr lang="ru-RU" dirty="0" smtClean="0"/>
            </a:br>
            <a:endParaRPr lang="ru-RU" dirty="0"/>
          </a:p>
        </p:txBody>
      </p:sp>
      <p:sp>
        <p:nvSpPr>
          <p:cNvPr id="19459" name="Содержимое 2"/>
          <p:cNvSpPr>
            <a:spLocks noGrp="1"/>
          </p:cNvSpPr>
          <p:nvPr>
            <p:ph idx="1"/>
          </p:nvPr>
        </p:nvSpPr>
        <p:spPr>
          <a:xfrm>
            <a:off x="571472" y="1643050"/>
            <a:ext cx="8229600" cy="4525963"/>
          </a:xfrm>
        </p:spPr>
        <p:txBody>
          <a:bodyPr/>
          <a:lstStyle/>
          <a:p>
            <a:pPr eaLnBrk="1" hangingPunct="1">
              <a:buFont typeface="Arial" charset="0"/>
              <a:buNone/>
            </a:pPr>
            <a:r>
              <a:rPr lang="ru-RU" smtClean="0"/>
              <a:t>    Развитие интереса к сказкам, создание условий для активного использования сказок в деятельности детей, вовлечение детей в активную речевую работу.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a:xfrm>
            <a:off x="474663" y="266700"/>
            <a:ext cx="8229600" cy="1143000"/>
          </a:xfrm>
        </p:spPr>
        <p:txBody>
          <a:bodyPr rtlCol="0">
            <a:prstTxWarp prst="textDeflate">
              <a:avLst/>
            </a:prstTxWarp>
            <a:normAutofit fontScale="90000"/>
          </a:bodyPr>
          <a:lstStyle/>
          <a:p>
            <a:pPr eaLnBrk="1" fontAlgn="auto" hangingPunct="1">
              <a:spcAft>
                <a:spcPts val="0"/>
              </a:spcAft>
              <a:defRPr/>
            </a:pPr>
            <a:r>
              <a:rPr lang="ru-RU" dirty="0" smtClean="0"/>
              <a:t>ЗАДАЧИ ПРОЕКТА</a:t>
            </a:r>
            <a:br>
              <a:rPr lang="ru-RU" dirty="0" smtClean="0"/>
            </a:br>
            <a:endParaRPr lang="ru-RU" dirty="0"/>
          </a:p>
        </p:txBody>
      </p:sp>
      <p:sp>
        <p:nvSpPr>
          <p:cNvPr id="3" name="Содержимое 2"/>
          <p:cNvSpPr>
            <a:spLocks noGrp="1"/>
          </p:cNvSpPr>
          <p:nvPr>
            <p:ph idx="1"/>
          </p:nvPr>
        </p:nvSpPr>
        <p:spPr>
          <a:xfrm>
            <a:off x="0" y="1196975"/>
            <a:ext cx="8316913" cy="4929188"/>
          </a:xfrm>
        </p:spPr>
        <p:txBody>
          <a:bodyPr rtlCol="0">
            <a:normAutofit fontScale="77500" lnSpcReduction="20000"/>
          </a:bodyPr>
          <a:lstStyle/>
          <a:p>
            <a:pPr eaLnBrk="1" fontAlgn="auto" hangingPunct="1">
              <a:spcAft>
                <a:spcPts val="0"/>
              </a:spcAft>
              <a:buFont typeface="Arial" pitchFamily="34" charset="0"/>
              <a:buNone/>
              <a:defRPr/>
            </a:pPr>
            <a:r>
              <a:rPr lang="ru-RU" dirty="0" smtClean="0"/>
              <a:t>      • </a:t>
            </a:r>
            <a:r>
              <a:rPr lang="ru-RU" dirty="0" smtClean="0">
                <a:latin typeface="Times New Roman" pitchFamily="18" charset="0"/>
                <a:cs typeface="Times New Roman" pitchFamily="18" charset="0"/>
              </a:rPr>
              <a:t>Способствовать формированию интереса к книгам, произведениям устного народного творчества – сказкам.</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     • Развивать речевую активность детей, обогащать словарный запас.</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Научить отражать содержание сказок в играх, драматизациях, театрализованной деятельности.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Развивать у детей эмоциональную отзывчивость, внимание, любознательность.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Учить играть дружно, вместе, не ссориться.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Дать родителям знания о влиянии сказок на речь ребенка через папки-передвижки, информацию на сайте.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Привлечь родителей к активному участию в проекте.</a:t>
            </a:r>
          </a:p>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p:txBody>
          <a:bodyPr rtlCol="0">
            <a:prstTxWarp prst="textDeflate">
              <a:avLst/>
            </a:prstTxWarp>
            <a:normAutofit fontScale="90000"/>
          </a:bodyPr>
          <a:lstStyle/>
          <a:p>
            <a:pPr eaLnBrk="1" fontAlgn="auto" hangingPunct="1">
              <a:spcAft>
                <a:spcPts val="0"/>
              </a:spcAft>
              <a:defRPr/>
            </a:pPr>
            <a:r>
              <a:rPr lang="ru-RU" dirty="0" smtClean="0"/>
              <a:t>ПРЕДПОЛОГАЕМЫЙ  РЕЗУЛЬТАТ</a:t>
            </a:r>
            <a:br>
              <a:rPr lang="ru-RU" dirty="0" smtClean="0"/>
            </a:br>
            <a:endParaRPr lang="ru-RU" dirty="0"/>
          </a:p>
        </p:txBody>
      </p:sp>
      <p:sp>
        <p:nvSpPr>
          <p:cNvPr id="22531" name="Содержимое 2"/>
          <p:cNvSpPr>
            <a:spLocks noGrp="1"/>
          </p:cNvSpPr>
          <p:nvPr>
            <p:ph idx="1"/>
          </p:nvPr>
        </p:nvSpPr>
        <p:spPr/>
        <p:txBody>
          <a:bodyPr/>
          <a:lstStyle/>
          <a:p>
            <a:pPr eaLnBrk="1" hangingPunct="1">
              <a:buFont typeface="Arial" charset="0"/>
              <a:buNone/>
            </a:pPr>
            <a:r>
              <a:rPr lang="ru-RU" smtClean="0"/>
              <a:t>• </a:t>
            </a:r>
            <a:r>
              <a:rPr lang="ru-RU" smtClean="0">
                <a:latin typeface="Times New Roman" pitchFamily="18" charset="0"/>
                <a:cs typeface="Times New Roman" pitchFamily="18" charset="0"/>
              </a:rPr>
              <a:t>получение дополнительных знаний о сказках;</a:t>
            </a:r>
          </a:p>
          <a:p>
            <a:pPr eaLnBrk="1" hangingPunct="1">
              <a:buFont typeface="Arial" charset="0"/>
              <a:buNone/>
            </a:pPr>
            <a:r>
              <a:rPr lang="ru-RU" smtClean="0">
                <a:latin typeface="Times New Roman" pitchFamily="18" charset="0"/>
                <a:cs typeface="Times New Roman" pitchFamily="18" charset="0"/>
              </a:rPr>
              <a:t>• развитие у детей познавательной активности, творческих способностей, коммуникативных навыков;</a:t>
            </a:r>
          </a:p>
          <a:p>
            <a:pPr eaLnBrk="1" hangingPunct="1">
              <a:buFont typeface="Arial" charset="0"/>
              <a:buNone/>
            </a:pPr>
            <a:r>
              <a:rPr lang="ru-RU" smtClean="0">
                <a:latin typeface="Times New Roman" pitchFamily="18" charset="0"/>
                <a:cs typeface="Times New Roman" pitchFamily="18" charset="0"/>
              </a:rPr>
              <a:t>• развитие детского художественного творчества.</a:t>
            </a:r>
          </a:p>
          <a:p>
            <a:pPr eaLnBrk="1" hangingPunct="1"/>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 name="Содержимое 2"/>
          <p:cNvSpPr>
            <a:spLocks noGrp="1"/>
          </p:cNvSpPr>
          <p:nvPr>
            <p:ph idx="1"/>
          </p:nvPr>
        </p:nvSpPr>
        <p:spPr>
          <a:xfrm>
            <a:off x="457200" y="1196975"/>
            <a:ext cx="8229600" cy="4929188"/>
          </a:xfrm>
        </p:spPr>
        <p:txBody>
          <a:bodyPr rtlCol="0">
            <a:normAutofit fontScale="77500" lnSpcReduction="20000"/>
          </a:bodyPr>
          <a:lstStyle/>
          <a:p>
            <a:pPr algn="ctr" eaLnBrk="1" fontAlgn="auto" hangingPunct="1">
              <a:spcAft>
                <a:spcPts val="0"/>
              </a:spcAft>
              <a:buFont typeface="Arial" pitchFamily="34" charset="0"/>
              <a:buNone/>
              <a:defRPr/>
            </a:pPr>
            <a:r>
              <a:rPr lang="ru-RU" dirty="0" smtClean="0">
                <a:latin typeface="Times New Roman" pitchFamily="18" charset="0"/>
                <a:cs typeface="Times New Roman" pitchFamily="18" charset="0"/>
              </a:rPr>
              <a:t> </a:t>
            </a:r>
          </a:p>
          <a:p>
            <a:pPr algn="ctr" eaLnBrk="1" fontAlgn="auto" hangingPunct="1">
              <a:spcAft>
                <a:spcPts val="0"/>
              </a:spcAft>
              <a:buFont typeface="Arial" pitchFamily="34" charset="0"/>
              <a:buNone/>
              <a:defRPr/>
            </a:pPr>
            <a:r>
              <a:rPr lang="ru-RU" dirty="0" smtClean="0">
                <a:latin typeface="Times New Roman" pitchFamily="18" charset="0"/>
                <a:cs typeface="Times New Roman" pitchFamily="18" charset="0"/>
              </a:rPr>
              <a:t>ПРЕДМЕТ  ИССЛЕДОВАНИЯ</a:t>
            </a:r>
          </a:p>
          <a:p>
            <a:pPr algn="ctr" eaLnBrk="1" fontAlgn="auto" hangingPunct="1">
              <a:spcAft>
                <a:spcPts val="0"/>
              </a:spcAft>
              <a:buFont typeface="Arial" pitchFamily="34" charset="0"/>
              <a:buNone/>
              <a:defRPr/>
            </a:pPr>
            <a:r>
              <a:rPr lang="ru-RU" dirty="0" smtClean="0">
                <a:latin typeface="Times New Roman" pitchFamily="18" charset="0"/>
                <a:cs typeface="Times New Roman" pitchFamily="18" charset="0"/>
              </a:rPr>
              <a:t>Сказки</a:t>
            </a: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algn="ctr" eaLnBrk="1" fontAlgn="auto" hangingPunct="1">
              <a:spcAft>
                <a:spcPts val="0"/>
              </a:spcAft>
              <a:buFont typeface="Arial" pitchFamily="34" charset="0"/>
              <a:buNone/>
              <a:defRPr/>
            </a:pPr>
            <a:r>
              <a:rPr lang="ru-RU" dirty="0" smtClean="0">
                <a:latin typeface="Times New Roman" pitchFamily="18" charset="0"/>
                <a:cs typeface="Times New Roman" pitchFamily="18" charset="0"/>
              </a:rPr>
              <a:t> УЧАСТНИКИ ПРОЕКТА</a:t>
            </a:r>
          </a:p>
          <a:p>
            <a:pPr eaLnBrk="1" fontAlgn="auto" hangingPunct="1">
              <a:spcAft>
                <a:spcPts val="0"/>
              </a:spcAft>
              <a:buFont typeface="Arial" pitchFamily="34" charset="0"/>
              <a:buChar char="•"/>
              <a:defRPr/>
            </a:pPr>
            <a:r>
              <a:rPr lang="ru-RU" dirty="0" smtClean="0">
                <a:latin typeface="Times New Roman" pitchFamily="18" charset="0"/>
                <a:cs typeface="Times New Roman" pitchFamily="18" charset="0"/>
              </a:rPr>
              <a:t>Дети второй младшей группы</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участвуют в разных видах деятельности (познавательной, игровой, практической).</a:t>
            </a:r>
          </a:p>
          <a:p>
            <a:pPr eaLnBrk="1" fontAlgn="auto" hangingPunct="1">
              <a:spcAft>
                <a:spcPts val="0"/>
              </a:spcAft>
              <a:buFont typeface="Arial" pitchFamily="34" charset="0"/>
              <a:buChar char="•"/>
              <a:defRPr/>
            </a:pPr>
            <a:r>
              <a:rPr lang="ru-RU" dirty="0" smtClean="0">
                <a:latin typeface="Times New Roman" pitchFamily="18" charset="0"/>
                <a:cs typeface="Times New Roman" pitchFamily="18" charset="0"/>
              </a:rPr>
              <a:t>Воспитатели: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осуществляет педагогическое просвещение родителей; организует деятельность детей и родителей.</a:t>
            </a:r>
          </a:p>
          <a:p>
            <a:pPr eaLnBrk="1" fontAlgn="auto" hangingPunct="1">
              <a:spcAft>
                <a:spcPts val="0"/>
              </a:spcAft>
              <a:buFont typeface="Arial" pitchFamily="34" charset="0"/>
              <a:buChar char="•"/>
              <a:defRPr/>
            </a:pPr>
            <a:r>
              <a:rPr lang="ru-RU" dirty="0" smtClean="0">
                <a:latin typeface="Times New Roman" pitchFamily="18" charset="0"/>
                <a:cs typeface="Times New Roman" pitchFamily="18" charset="0"/>
              </a:rPr>
              <a:t>Родители: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участвуют в совместной деятельности; делятся опытом с другими.</a:t>
            </a:r>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descr="http://v.foto.radikal.ru/0705/28/83241615f45f.pn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 name="Заголовок 1"/>
          <p:cNvSpPr>
            <a:spLocks noGrp="1"/>
          </p:cNvSpPr>
          <p:nvPr>
            <p:ph type="title"/>
          </p:nvPr>
        </p:nvSpPr>
        <p:spPr>
          <a:xfrm>
            <a:off x="357158" y="214290"/>
            <a:ext cx="8229600" cy="1143000"/>
          </a:xfrm>
        </p:spPr>
        <p:style>
          <a:lnRef idx="2">
            <a:schemeClr val="dk1"/>
          </a:lnRef>
          <a:fillRef idx="1">
            <a:schemeClr val="lt1"/>
          </a:fillRef>
          <a:effectRef idx="0">
            <a:schemeClr val="dk1"/>
          </a:effectRef>
          <a:fontRef idx="minor">
            <a:schemeClr val="dk1"/>
          </a:fontRef>
        </p:style>
        <p:txBody>
          <a:bodyPr rtlCol="0">
            <a:prstTxWarp prst="textDeflate">
              <a:avLst/>
            </a:prstTxWarp>
            <a:normAutofit fontScale="90000"/>
          </a:bodyPr>
          <a:lstStyle/>
          <a:p>
            <a:pPr eaLnBrk="1" fontAlgn="auto" hangingPunct="1">
              <a:spcAft>
                <a:spcPts val="0"/>
              </a:spcAft>
              <a:defRPr/>
            </a:pPr>
            <a:r>
              <a:rPr lang="ru-RU" dirty="0" smtClean="0"/>
              <a:t>ФОРМЫ РЕАЛИЗАЦИИ</a:t>
            </a:r>
            <a:br>
              <a:rPr lang="ru-RU" dirty="0" smtClean="0"/>
            </a:br>
            <a:endParaRPr lang="ru-RU" dirty="0"/>
          </a:p>
        </p:txBody>
      </p:sp>
      <p:sp>
        <p:nvSpPr>
          <p:cNvPr id="3" name="Содержимое 2"/>
          <p:cNvSpPr>
            <a:spLocks noGrp="1"/>
          </p:cNvSpPr>
          <p:nvPr>
            <p:ph idx="1"/>
          </p:nvPr>
        </p:nvSpPr>
        <p:spPr>
          <a:xfrm>
            <a:off x="0" y="981075"/>
            <a:ext cx="8686800" cy="4824413"/>
          </a:xfrm>
        </p:spPr>
        <p:style>
          <a:lnRef idx="2">
            <a:schemeClr val="dk1"/>
          </a:lnRef>
          <a:fillRef idx="1">
            <a:schemeClr val="lt1"/>
          </a:fillRef>
          <a:effectRef idx="0">
            <a:schemeClr val="dk1"/>
          </a:effectRef>
          <a:fontRef idx="minor">
            <a:schemeClr val="dk1"/>
          </a:fontRef>
        </p:style>
        <p:txBody>
          <a:bodyPr rtlCol="0">
            <a:normAutofit fontScale="92500"/>
          </a:bodyPr>
          <a:lstStyle/>
          <a:p>
            <a:pPr eaLnBrk="1" fontAlgn="auto" hangingPunct="1">
              <a:spcAft>
                <a:spcPts val="0"/>
              </a:spcAft>
              <a:buFont typeface="Arial" pitchFamily="34" charset="0"/>
              <a:buNone/>
              <a:defRPr/>
            </a:pPr>
            <a:r>
              <a:rPr lang="ru-RU" dirty="0" smtClean="0"/>
              <a:t>    • </a:t>
            </a:r>
            <a:r>
              <a:rPr lang="ru-RU" dirty="0" smtClean="0">
                <a:latin typeface="Times New Roman" pitchFamily="18" charset="0"/>
                <a:cs typeface="Times New Roman" pitchFamily="18" charset="0"/>
              </a:rPr>
              <a:t>Беседы с детьми и родителями;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Консультация для родителей через папки - передвижки.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Организация тематических центров по проекту;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Игровая деятельность;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Выполнение работ по изобразительной деятельности;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Чтение, прослушивание и просмотр сказок.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Совместная деятельность по конструированию.</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Организация физ. досугов.</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519</Words>
  <Application>Microsoft Office PowerPoint</Application>
  <PresentationFormat>Экран (4:3)</PresentationFormat>
  <Paragraphs>60</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В гостях у сказки</vt:lpstr>
      <vt:lpstr>Слайд 2</vt:lpstr>
      <vt:lpstr>АКТУАЛЬНОСТЬ ПРОЕКТА </vt:lpstr>
      <vt:lpstr>ПРОБЛЕМА </vt:lpstr>
      <vt:lpstr>ЦЕЛЬ ПРОЕКТА </vt:lpstr>
      <vt:lpstr>ЗАДАЧИ ПРОЕКТА </vt:lpstr>
      <vt:lpstr>ПРЕДПОЛОГАЕМЫЙ  РЕЗУЛЬТАТ </vt:lpstr>
      <vt:lpstr>Слайд 8</vt:lpstr>
      <vt:lpstr>ФОРМЫ РЕАЛИЗАЦИИ </vt:lpstr>
      <vt:lpstr> </vt:lpstr>
      <vt:lpstr>Слайд 11</vt:lpstr>
      <vt:lpstr> </vt:lpstr>
      <vt:lpstr>РЕЗУЛЬТАТ  РЕАЛИЗАЦИИ  ПРОЕКТА</vt:lpstr>
      <vt:lpstr>Слайд 14</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гостях у сказки</dc:title>
  <dc:creator>Никита</dc:creator>
  <cp:lastModifiedBy>Дмитрий</cp:lastModifiedBy>
  <cp:revision>37</cp:revision>
  <dcterms:created xsi:type="dcterms:W3CDTF">2017-05-01T12:40:17Z</dcterms:created>
  <dcterms:modified xsi:type="dcterms:W3CDTF">2025-10-12T13:09:33Z</dcterms:modified>
</cp:coreProperties>
</file>