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5" r:id="rId9"/>
    <p:sldId id="266" r:id="rId10"/>
    <p:sldId id="261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56B002-0FA5-45F3-9BC3-87FA67D85349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84EF6-BA3A-4A4E-AF21-DC125D4148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99958-67BC-4054-9047-34246BE39CCB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017F8-09F9-45F7-91BE-B8099FAC3E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4DC699-4840-47C4-8604-1DF90C58B970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A4CBC-433E-42DB-89FD-4C2DCE672E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6A86B5-D629-4A62-95B0-036C2BB28673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3224E-E92F-41E0-99FF-9DC785B267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35C0EB-335E-4B88-866C-BB299C25CC10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D21B7-1083-4A29-BD6F-AF8FDF9BF8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5B019D-A28C-4F24-9984-2C7F4E40F231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BD5B7-5B86-4007-A642-5C098E504C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A23770-929D-4806-8EA1-F74CADA418EA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F9946-1DAB-4D60-BEA8-D06D305C00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4D15CD-148C-4E4B-A856-D42FBC1A06DA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FCB06-81DA-435B-B1F8-22AA8F703D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63D2FA-2C0E-4824-A88A-6E7ED2BE147E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BBD7-26C7-428D-A55A-409126BC85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A539BC-0B95-4C54-9BE1-0F739920A5FC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4FC5F1-83C9-4496-9FA0-C35F78A3D4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058AA7-C33B-4223-B25C-0DDA0423D8B9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0F392-143F-49C3-BFB1-DCE68D1E87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195AFBA-CB49-48A8-967B-3713BCAE3A5A}" type="datetimeFigureOut">
              <a:rPr lang="ru-RU" smtClean="0"/>
              <a:pPr>
                <a:defRPr/>
              </a:pPr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441AA8F2-20F6-46F2-80B5-9E5EF26C97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971600" y="1844675"/>
            <a:ext cx="7488832" cy="2952750"/>
          </a:xfrm>
        </p:spPr>
        <p:txBody>
          <a:bodyPr/>
          <a:lstStyle/>
          <a:p>
            <a:pPr algn="ctr" eaLnBrk="1" hangingPunct="1"/>
            <a:r>
              <a:rPr lang="ru-RU" sz="6000" b="1" cap="none" dirty="0" smtClean="0">
                <a:solidFill>
                  <a:schemeClr val="tx1"/>
                </a:solidFill>
                <a:cs typeface="Tunga" pitchFamily="34" charset="0"/>
              </a:rPr>
              <a:t>ВСЕМИРНЫЙ ДЕНЬ </a:t>
            </a:r>
            <a:r>
              <a:rPr lang="ru-RU" sz="6000" b="1" cap="none" smtClean="0">
                <a:solidFill>
                  <a:schemeClr val="tx1"/>
                </a:solidFill>
                <a:cs typeface="Tunga" pitchFamily="34" charset="0"/>
              </a:rPr>
              <a:t>ОХРАНЫ ТРУДА.</a:t>
            </a:r>
            <a:endParaRPr lang="ru-RU" sz="6000" b="1" cap="none" dirty="0" smtClean="0">
              <a:solidFill>
                <a:schemeClr val="tx1"/>
              </a:solidFill>
              <a:cs typeface="Tunga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591550" cy="817563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cs typeface="Tunga" pitchFamily="34" charset="0"/>
              </a:rPr>
              <a:t>Что такое культура охраны труда?</a:t>
            </a:r>
            <a:endParaRPr lang="ru-RU" sz="4000" smtClean="0">
              <a:cs typeface="Tung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484313"/>
            <a:ext cx="8596313" cy="4938712"/>
          </a:xfrm>
        </p:spPr>
        <p:txBody>
          <a:bodyPr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>
                <a:solidFill>
                  <a:schemeClr val="tx1"/>
                </a:solidFill>
              </a:rPr>
              <a:t>Национальная культура охраны труда означает</a:t>
            </a:r>
            <a:r>
              <a:rPr lang="ru-RU" sz="2400" b="1" dirty="0" smtClean="0">
                <a:solidFill>
                  <a:schemeClr val="tx1"/>
                </a:solidFill>
              </a:rPr>
              <a:t>:</a:t>
            </a:r>
            <a:endParaRPr lang="ru-RU" sz="2400" dirty="0">
              <a:solidFill>
                <a:schemeClr val="tx1"/>
              </a:solidFill>
            </a:endParaRPr>
          </a:p>
          <a:p>
            <a:pPr marL="360363" indent="-360363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приоритетную </a:t>
            </a:r>
            <a:r>
              <a:rPr lang="ru-RU" sz="2400" dirty="0">
                <a:solidFill>
                  <a:schemeClr val="tx1"/>
                </a:solidFill>
              </a:rPr>
              <a:t>роль профилактики (выплата компенсаций за плохие условия труда не входит в понятие культуры охраны труда);</a:t>
            </a:r>
          </a:p>
          <a:p>
            <a:pPr marL="360363" indent="-360363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использование </a:t>
            </a:r>
            <a:r>
              <a:rPr lang="ru-RU" sz="2400" dirty="0">
                <a:solidFill>
                  <a:schemeClr val="tx1"/>
                </a:solidFill>
              </a:rPr>
              <a:t>всех возможностей для просвещения и </a:t>
            </a:r>
            <a:r>
              <a:rPr lang="ru-RU" sz="2400" dirty="0" smtClean="0">
                <a:solidFill>
                  <a:schemeClr val="tx1"/>
                </a:solidFill>
              </a:rPr>
              <a:t>  распространения </a:t>
            </a:r>
            <a:r>
              <a:rPr lang="ru-RU" sz="2400" dirty="0">
                <a:solidFill>
                  <a:schemeClr val="tx1"/>
                </a:solidFill>
              </a:rPr>
              <a:t>знаний о производственных рисках, об их контроле и профилактике;</a:t>
            </a:r>
          </a:p>
          <a:p>
            <a:pPr marL="360363" indent="-360363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активное </a:t>
            </a:r>
            <a:r>
              <a:rPr lang="ru-RU" sz="2400" dirty="0">
                <a:solidFill>
                  <a:schemeClr val="tx1"/>
                </a:solidFill>
              </a:rPr>
              <a:t>участие правительства, работников и работодателей в обеспечении безопасных и здоровых условий труда через четко сформулированную систему прав и обязанностей; </a:t>
            </a:r>
          </a:p>
          <a:p>
            <a:pPr marL="360363" indent="-360363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обеспечение </a:t>
            </a:r>
            <a:r>
              <a:rPr lang="ru-RU" sz="2400" dirty="0">
                <a:solidFill>
                  <a:schemeClr val="tx1"/>
                </a:solidFill>
              </a:rPr>
              <a:t>права на безопасные и здоровые условия труда на всех уровнях. </a:t>
            </a:r>
          </a:p>
          <a:p>
            <a:pPr indent="-173736"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9875"/>
            <a:ext cx="8496300" cy="63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9"/>
          <p:cNvSpPr>
            <a:spLocks noGrp="1"/>
          </p:cNvSpPr>
          <p:nvPr>
            <p:ph type="title"/>
          </p:nvPr>
        </p:nvSpPr>
        <p:spPr>
          <a:xfrm>
            <a:off x="3492500" y="260350"/>
            <a:ext cx="5507038" cy="1439863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chemeClr val="tx2"/>
                </a:solidFill>
                <a:cs typeface="Tunga" pitchFamily="34" charset="0"/>
              </a:rPr>
              <a:t>Эмблема Всемирного дня охраны труда</a:t>
            </a:r>
          </a:p>
        </p:txBody>
      </p:sp>
      <p:pic>
        <p:nvPicPr>
          <p:cNvPr id="14338" name="Объект 8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844675"/>
            <a:ext cx="3168650" cy="4508500"/>
          </a:xfrm>
        </p:spPr>
      </p:pic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395536" y="404664"/>
            <a:ext cx="2932113" cy="59880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b="1" dirty="0"/>
              <a:t>Всемирный день охраны труда</a:t>
            </a:r>
            <a:r>
              <a:rPr lang="ru-RU" sz="2600" dirty="0"/>
              <a:t> — </a:t>
            </a:r>
            <a:r>
              <a:rPr lang="ru-RU" sz="2400" dirty="0">
                <a:solidFill>
                  <a:schemeClr val="tx1"/>
                </a:solidFill>
              </a:rPr>
              <a:t>это праздник отмечаемый ежегодно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28 апреля. Это также международный день памяти рабочих, погибших или получивших травмы на работе.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7"/>
          <p:cNvSpPr>
            <a:spLocks noGrp="1"/>
          </p:cNvSpPr>
          <p:nvPr>
            <p:ph type="title"/>
          </p:nvPr>
        </p:nvSpPr>
        <p:spPr>
          <a:xfrm>
            <a:off x="0" y="2349500"/>
            <a:ext cx="4211960" cy="1439863"/>
          </a:xfrm>
        </p:spPr>
        <p:txBody>
          <a:bodyPr/>
          <a:lstStyle/>
          <a:p>
            <a:pPr algn="ctr" eaLnBrk="1" hangingPunct="1"/>
            <a:r>
              <a:rPr lang="ru-RU" sz="4100" b="1" cap="none" dirty="0">
                <a:solidFill>
                  <a:schemeClr val="tx1"/>
                </a:solidFill>
                <a:cs typeface="Tunga" pitchFamily="34" charset="0"/>
              </a:rPr>
              <a:t>ИСТОРИЯ ПРАЗДНИКА</a:t>
            </a:r>
          </a:p>
        </p:txBody>
      </p:sp>
      <p:sp>
        <p:nvSpPr>
          <p:cNvPr id="9" name="Объект 8"/>
          <p:cNvSpPr>
            <a:spLocks noGrp="1"/>
          </p:cNvSpPr>
          <p:nvPr>
            <p:ph type="body" idx="1"/>
          </p:nvPr>
        </p:nvSpPr>
        <p:spPr>
          <a:xfrm>
            <a:off x="4211960" y="188913"/>
            <a:ext cx="4689153" cy="6524625"/>
          </a:xfrm>
        </p:spPr>
        <p:txBody>
          <a:bodyPr>
            <a:noAutofit/>
          </a:bodyPr>
          <a:lstStyle/>
          <a:p>
            <a:pPr marL="82550" indent="-82550" algn="l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 </a:t>
            </a:r>
          </a:p>
          <a:p>
            <a:pPr marL="82550" indent="-82550" algn="l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Всемирного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дня охраны труда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с 1999 года, когда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профсоюзами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работниками был проведен «День памяти погибших работников» в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США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Канаде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память о тех, кто пострадал или погиб на рабочем месте.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6100" y="404813"/>
            <a:ext cx="4586288" cy="611981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Десять лет спустя более чем в 100 государствах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планеты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акции и мероприятия, направленные на привлечение внимания людей и чиновников к различным проблемам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охраной труда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692150"/>
            <a:ext cx="3651250" cy="51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5" y="549275"/>
            <a:ext cx="8820150" cy="2016125"/>
          </a:xfrm>
        </p:spPr>
        <p:txBody>
          <a:bodyPr>
            <a:noAutofit/>
          </a:bodyPr>
          <a:lstStyle/>
          <a:p>
            <a:pPr marL="179388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Всемирный день охраны труда впервые отмечался в 2003 году, по инициативе Международной организацией труда (МОТ). </a:t>
            </a:r>
          </a:p>
        </p:txBody>
      </p:sp>
      <p:pic>
        <p:nvPicPr>
          <p:cNvPr id="17410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565400"/>
            <a:ext cx="537051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913"/>
            <a:ext cx="4824536" cy="6408737"/>
          </a:xfrm>
        </p:spPr>
        <p:txBody>
          <a:bodyPr>
            <a:noAutofit/>
          </a:bodyPr>
          <a:lstStyle/>
          <a:p>
            <a:pPr marL="179388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 учредив этот день организация преследовала цель привлечь внимание мировой общественности к масштабам проблемы, а также к тому,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каким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 создание и продвижение культуры охраны труда может способствовать снижению ежегодной смертности на рабочем месте. </a:t>
            </a:r>
          </a:p>
        </p:txBody>
      </p:sp>
      <p:pic>
        <p:nvPicPr>
          <p:cNvPr id="18434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2250" y="1628775"/>
            <a:ext cx="3652838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body" sz="half" idx="4294967295"/>
          </p:nvPr>
        </p:nvSpPr>
        <p:spPr>
          <a:xfrm>
            <a:off x="539552" y="585788"/>
            <a:ext cx="8064698" cy="827087"/>
          </a:xfrm>
        </p:spPr>
        <p:txBody>
          <a:bodyPr>
            <a:normAutofit fontScale="850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 smtClean="0"/>
              <a:t>Идея проведения праздника</a:t>
            </a:r>
            <a:endParaRPr lang="ru-RU" sz="4400" b="1" dirty="0"/>
          </a:p>
        </p:txBody>
      </p:sp>
      <p:sp>
        <p:nvSpPr>
          <p:cNvPr id="19458" name="Прямоугольник 5"/>
          <p:cNvSpPr>
            <a:spLocks noChangeArrowheads="1"/>
          </p:cNvSpPr>
          <p:nvPr/>
        </p:nvSpPr>
        <p:spPr bwMode="auto">
          <a:xfrm>
            <a:off x="611188" y="1800225"/>
            <a:ext cx="8281987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550"/>
            <a:r>
              <a:rPr lang="ru-RU" sz="3600" dirty="0">
                <a:latin typeface="Candara" pitchFamily="34" charset="0"/>
              </a:rPr>
              <a:t>Идея проведения Всемирного дня охраны труда берет начало от Дня памяти погибших работников, впервые проведенного американскими и канадскими трудящимися в 1989 году в память о работниках, погибших и пострадавших на работе.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298450" y="404813"/>
            <a:ext cx="837800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latin typeface="Candara" pitchFamily="34" charset="0"/>
              </a:rPr>
              <a:t>Международная конфедерация свободных профсоюзов и другие всемирные федерации профсоюзов сделали этот день всемирным мероприятием, расширив его границы для привлечения внимания к рациональным условиям труда и организации рабочих мест. </a:t>
            </a:r>
          </a:p>
          <a:p>
            <a:endParaRPr lang="ru-RU" sz="3200" dirty="0">
              <a:latin typeface="Candara" pitchFamily="34" charset="0"/>
            </a:endParaRPr>
          </a:p>
        </p:txBody>
      </p:sp>
      <p:pic>
        <p:nvPicPr>
          <p:cNvPr id="20482" name="Объект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099469" y="4149080"/>
            <a:ext cx="4895850" cy="2376264"/>
          </a:xfr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982576" y="446088"/>
            <a:ext cx="4020473" cy="541496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1125538"/>
            <a:ext cx="3600524" cy="47085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день памяти погибших и пострадавших работников  сейчас проводится более чем в ста странах мира.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190</TotalTime>
  <Words>305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Spring</vt:lpstr>
      <vt:lpstr>ВСЕМИРНЫЙ ДЕНЬ ОХРАНЫ ТРУДА.</vt:lpstr>
      <vt:lpstr>Эмблема Всемирного дня охраны труда</vt:lpstr>
      <vt:lpstr>ИСТОРИЯ ПРАЗДНИКА</vt:lpstr>
      <vt:lpstr>Слайд 4</vt:lpstr>
      <vt:lpstr>Слайд 5</vt:lpstr>
      <vt:lpstr>Слайд 6</vt:lpstr>
      <vt:lpstr>Слайд 7</vt:lpstr>
      <vt:lpstr>Слайд 8</vt:lpstr>
      <vt:lpstr>Слайд 9</vt:lpstr>
      <vt:lpstr>Что такое культура охраны труда?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методист</cp:lastModifiedBy>
  <cp:revision>21</cp:revision>
  <dcterms:created xsi:type="dcterms:W3CDTF">2011-04-17T19:10:56Z</dcterms:created>
  <dcterms:modified xsi:type="dcterms:W3CDTF">2018-04-28T07:45:35Z</dcterms:modified>
</cp:coreProperties>
</file>