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4" r:id="rId4"/>
    <p:sldId id="275" r:id="rId5"/>
    <p:sldId id="276" r:id="rId6"/>
    <p:sldId id="261" r:id="rId7"/>
    <p:sldId id="273" r:id="rId8"/>
    <p:sldId id="267" r:id="rId9"/>
    <p:sldId id="260" r:id="rId10"/>
    <p:sldId id="263" r:id="rId11"/>
    <p:sldId id="264" r:id="rId12"/>
    <p:sldId id="265" r:id="rId13"/>
    <p:sldId id="268" r:id="rId14"/>
    <p:sldId id="269" r:id="rId15"/>
    <p:sldId id="266" r:id="rId16"/>
    <p:sldId id="271" r:id="rId17"/>
    <p:sldId id="272" r:id="rId18"/>
    <p:sldId id="277" r:id="rId19"/>
    <p:sldId id="270" r:id="rId20"/>
  </p:sldIdLst>
  <p:sldSz cx="9144000" cy="6858000" type="screen4x3"/>
  <p:notesSz cx="6858000" cy="9144000"/>
  <p:embeddedFontLst>
    <p:embeddedFont>
      <p:font typeface="Rubiu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6600"/>
    <a:srgbClr val="339933"/>
    <a:srgbClr val="B45608"/>
    <a:srgbClr val="A42320"/>
    <a:srgbClr val="C42A26"/>
    <a:srgbClr val="8D1E1B"/>
    <a:srgbClr val="820041"/>
    <a:srgbClr val="B05408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208C4-475C-40AA-BC87-26DD6764230B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4D248-1C68-4966-8247-4482DEEBD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D248-1C68-4966-8247-4482DEEBDB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1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2132856"/>
            <a:ext cx="6480720" cy="25922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 </a:t>
            </a:r>
            <a:endParaRPr lang="ru-RU" sz="19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301208"/>
            <a:ext cx="3024336" cy="64807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Свердловская область, г. Богданович, ул. 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Рокицанская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15, тел.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(343 76) 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2-12-50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5221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76470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Муниципальное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 казённое  дошкольное  образовательное учреждение                                                              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Детский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сад №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37 «Березка»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248199" y="1001646"/>
            <a:ext cx="5388947" cy="48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Инструктаж коллектива по ОТ и ТБ</a:t>
            </a:r>
          </a:p>
        </p:txBody>
      </p:sp>
      <p:pic>
        <p:nvPicPr>
          <p:cNvPr id="4100" name="Picture 4" descr="C:\Users\дом\Desktop\ТРУД\фото м.н\DSCN4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4978500" cy="373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012160" y="1268760"/>
            <a:ext cx="252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Сотрудник, соблюдая правила ОТ,</a:t>
            </a:r>
          </a:p>
          <a:p>
            <a:r>
              <a:rPr lang="ru-RU" b="1" dirty="0">
                <a:solidFill>
                  <a:srgbClr val="CC0066"/>
                </a:solidFill>
              </a:rPr>
              <a:t>Статистику НС ты делаешь все лучше,</a:t>
            </a:r>
          </a:p>
          <a:p>
            <a:r>
              <a:rPr lang="ru-RU" b="1" dirty="0">
                <a:solidFill>
                  <a:srgbClr val="CC0066"/>
                </a:solidFill>
              </a:rPr>
              <a:t>Но станешь круче ты вдвойне,</a:t>
            </a:r>
          </a:p>
          <a:p>
            <a:r>
              <a:rPr lang="ru-RU" b="1" dirty="0">
                <a:solidFill>
                  <a:srgbClr val="CC0066"/>
                </a:solidFill>
              </a:rPr>
              <a:t>Когда товарищу напомнишь про ТБ</a:t>
            </a:r>
          </a:p>
          <a:p>
            <a:r>
              <a:rPr lang="ru-RU" b="1" dirty="0">
                <a:solidFill>
                  <a:srgbClr val="CC0066"/>
                </a:solidFill>
              </a:rPr>
              <a:t>И станет меньше на один несчастный</a:t>
            </a:r>
          </a:p>
          <a:p>
            <a:r>
              <a:rPr lang="ru-RU" b="1" dirty="0">
                <a:solidFill>
                  <a:srgbClr val="CC0066"/>
                </a:solidFill>
              </a:rPr>
              <a:t>случай!</a:t>
            </a:r>
          </a:p>
        </p:txBody>
      </p:sp>
    </p:spTree>
    <p:extLst>
      <p:ext uri="{BB962C8B-B14F-4D97-AF65-F5344CB8AC3E}">
        <p14:creationId xmlns:p14="http://schemas.microsoft.com/office/powerpoint/2010/main" val="79893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П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роводятся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все виды инструктажей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2060848"/>
            <a:ext cx="2962672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C0066"/>
                </a:solidFill>
              </a:rPr>
              <a:t>Чтоб не было травм на работе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C0066"/>
                </a:solidFill>
              </a:rPr>
              <a:t>ТБ мы должны соблюдать,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C0066"/>
                </a:solidFill>
              </a:rPr>
              <a:t>Чтоб труд приносил только радость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C0066"/>
                </a:solidFill>
              </a:rPr>
              <a:t>Их нужно как азбуку знать.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C0066"/>
              </a:solidFill>
            </a:endParaRPr>
          </a:p>
        </p:txBody>
      </p:sp>
      <p:pic>
        <p:nvPicPr>
          <p:cNvPr id="5122" name="Picture 2" descr="C:\Users\дом\Desktop\ТРУД\фото м.н\DSCN6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2" y="1700808"/>
            <a:ext cx="4968552" cy="372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046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Экзамены по охране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412777"/>
            <a:ext cx="296267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C0066"/>
                </a:solidFill>
              </a:rPr>
              <a:t>Чтобы педагогом стать, Нужно правил много </a:t>
            </a:r>
            <a:r>
              <a:rPr lang="ru-RU" sz="2000" b="1" dirty="0" smtClean="0">
                <a:solidFill>
                  <a:srgbClr val="CC0066"/>
                </a:solidFill>
              </a:rPr>
              <a:t>знать.                                                                           И </a:t>
            </a:r>
            <a:r>
              <a:rPr lang="ru-RU" sz="2000" b="1" dirty="0">
                <a:solidFill>
                  <a:srgbClr val="CC0066"/>
                </a:solidFill>
              </a:rPr>
              <a:t>инструкций самых разных, Чтоб работать безопасно…</a:t>
            </a:r>
          </a:p>
        </p:txBody>
      </p:sp>
      <p:pic>
        <p:nvPicPr>
          <p:cNvPr id="6146" name="Picture 2" descr="C:\Users\дом\Desktop\ТРУД\фото м.н\DSCN4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40" y="1628800"/>
            <a:ext cx="364811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дом\Desktop\ТРУД\фото м.н\DSCN6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2641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02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Отчёт уполномоченного на собрании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  <p:pic>
        <p:nvPicPr>
          <p:cNvPr id="1026" name="Picture 2" descr="C:\Users\дом\Desktop\ОХРАНА ТРУДА 2016 год\фото м.н\DSCN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79775"/>
            <a:ext cx="5519552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787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Работники обеспечены спецодеждой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988840"/>
            <a:ext cx="18722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Вредным факторам в</a:t>
            </a:r>
          </a:p>
          <a:p>
            <a:r>
              <a:rPr lang="ru-RU" b="1" dirty="0">
                <a:solidFill>
                  <a:srgbClr val="CC0066"/>
                </a:solidFill>
              </a:rPr>
              <a:t>работе</a:t>
            </a:r>
          </a:p>
          <a:p>
            <a:r>
              <a:rPr lang="ru-RU" b="1" dirty="0">
                <a:solidFill>
                  <a:srgbClr val="CC0066"/>
                </a:solidFill>
              </a:rPr>
              <a:t>Мы всегда подвержены,</a:t>
            </a:r>
          </a:p>
          <a:p>
            <a:r>
              <a:rPr lang="ru-RU" b="1" dirty="0">
                <a:solidFill>
                  <a:srgbClr val="CC0066"/>
                </a:solidFill>
              </a:rPr>
              <a:t>В спецодежду и </a:t>
            </a:r>
            <a:r>
              <a:rPr lang="ru-RU" b="1" dirty="0" err="1">
                <a:solidFill>
                  <a:srgbClr val="CC0066"/>
                </a:solidFill>
              </a:rPr>
              <a:t>спецобувь</a:t>
            </a:r>
            <a:endParaRPr lang="ru-RU" b="1" dirty="0">
              <a:solidFill>
                <a:srgbClr val="CC0066"/>
              </a:solidFill>
            </a:endParaRPr>
          </a:p>
          <a:p>
            <a:r>
              <a:rPr lang="ru-RU" b="1" dirty="0">
                <a:solidFill>
                  <a:srgbClr val="CC0066"/>
                </a:solidFill>
              </a:rPr>
              <a:t>Все тела повержены.</a:t>
            </a:r>
          </a:p>
        </p:txBody>
      </p:sp>
      <p:pic>
        <p:nvPicPr>
          <p:cNvPr id="4098" name="Picture 2" descr="C:\Users\дом\Desktop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3383"/>
            <a:ext cx="2342991" cy="264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дом\Desktop\ОХРАНА ТРУДА 2016 год\фото м.н\DSCN6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88720"/>
            <a:ext cx="2694931" cy="202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дом\Desktop\SAM_2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70" y="3573016"/>
            <a:ext cx="3294400" cy="24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407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600201"/>
            <a:ext cx="2314600" cy="3412976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>
                <a:solidFill>
                  <a:srgbClr val="CC0066"/>
                </a:solidFill>
              </a:rPr>
              <a:t>Если видишь задымленье,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Действуем без промедленья.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Тут закон для всех един –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Набираем 101!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Не спеши спасаться бегством,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Бой веди подручным средством.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Если бой организован,</a:t>
            </a:r>
          </a:p>
          <a:p>
            <a:r>
              <a:rPr lang="ru-RU" sz="1800" b="1" dirty="0">
                <a:solidFill>
                  <a:srgbClr val="CC0066"/>
                </a:solidFill>
              </a:rPr>
              <a:t>То очаг локализован.</a:t>
            </a:r>
          </a:p>
          <a:p>
            <a:endParaRPr lang="ru-RU" dirty="0"/>
          </a:p>
        </p:txBody>
      </p:sp>
      <p:pic>
        <p:nvPicPr>
          <p:cNvPr id="3074" name="Picture 2" descr="C:\Users\дом\Desktop\ОХРАНА ТРУДА 2016 год\фото м.н\SAM_3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68" y="1197008"/>
            <a:ext cx="3072001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дом\Desktop\ОХРАНА ТРУДА 2016 год\фото м.н\SAM_3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9" y="1197008"/>
            <a:ext cx="2333887" cy="311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дом\Desktop\ОХРАНА ТРУДА 2016 год\фото м.н\SAM_36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295000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475656" y="548680"/>
            <a:ext cx="538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В образовательном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учреждении установлены огнетушители.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1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Награждена грамотами                                                           за активную работу в профсоюзе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  <p:pic>
        <p:nvPicPr>
          <p:cNvPr id="2050" name="Picture 2" descr="F:\ГРАМОТЫ\сканирование0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351584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ГРАМОТЫ\сканирование0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31666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9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ГРАМОТЫ\сканирование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1312"/>
            <a:ext cx="4052560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ГРАМОТЫ\сканирование0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5" y="404664"/>
            <a:ext cx="411363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9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ОХРАНА ТРУДА 2016 год\фото м.н\DSC03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8562"/>
            <a:ext cx="3552211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ОХРАНА ТРУДА 2016 год\фото м.н\DSCN3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3" y="548680"/>
            <a:ext cx="3647835" cy="2736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ом\Desktop\ОХРАНА ТРУДА 2016 год\фото м.н\DSCN4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1" y="3573016"/>
            <a:ext cx="4031676" cy="30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99772"/>
            <a:ext cx="6192688" cy="560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6912768" cy="49545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7748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08104" y="1412776"/>
            <a:ext cx="2952328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Тынкачева Марина Николаевна воспитатель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                               первой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квалификационной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категории,                                      с 2012 года уполномоченный по охране труда</a:t>
            </a:r>
            <a:endParaRPr lang="ru-RU" sz="2400" dirty="0"/>
          </a:p>
        </p:txBody>
      </p:sp>
      <p:pic>
        <p:nvPicPr>
          <p:cNvPr id="1027" name="Picture 3" descr="C:\Users\дом\Desktop\ВСЕ МОИ ПАПКИ\АТТЕСТАЦИЯ 2015 год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3136255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Удостоверения о проверке знаний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  <p:pic>
        <p:nvPicPr>
          <p:cNvPr id="1026" name="Picture 2" descr="C:\Users\дом\Desktop\Sca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5948" r="7600" b="9024"/>
          <a:stretch/>
        </p:blipFill>
        <p:spPr bwMode="auto">
          <a:xfrm rot="21446905">
            <a:off x="2195736" y="4005064"/>
            <a:ext cx="5845323" cy="21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064"/>
          <a:stretch/>
        </p:blipFill>
        <p:spPr bwMode="auto">
          <a:xfrm>
            <a:off x="829138" y="1628800"/>
            <a:ext cx="6198050" cy="22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  <a:latin typeface="+mj-lt"/>
              </a:rPr>
              <a:t> Охрана труда 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                                                               </a:t>
            </a:r>
            <a:r>
              <a:rPr lang="ru-RU" sz="2800" dirty="0" smtClean="0">
                <a:latin typeface="+mj-lt"/>
              </a:rPr>
              <a:t>это </a:t>
            </a:r>
            <a:r>
              <a:rPr lang="ru-RU" sz="2800" dirty="0">
                <a:latin typeface="+mj-lt"/>
              </a:rPr>
              <a:t>система сохранения жизни и здоровья работников в процессе трудовой деятельности, включающая в себя </a:t>
            </a:r>
            <a:r>
              <a:rPr lang="ru-RU" sz="2800" dirty="0" smtClean="0">
                <a:latin typeface="+mj-lt"/>
              </a:rPr>
              <a:t>                                                                          правовые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smtClean="0">
                <a:latin typeface="+mj-lt"/>
              </a:rPr>
              <a:t>                                                                    социально-экономические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smtClean="0">
                <a:latin typeface="+mj-lt"/>
              </a:rPr>
              <a:t>                                       организационно- </a:t>
            </a:r>
            <a:r>
              <a:rPr lang="ru-RU" sz="2800" dirty="0">
                <a:latin typeface="+mj-lt"/>
              </a:rPr>
              <a:t>технические, </a:t>
            </a:r>
            <a:r>
              <a:rPr lang="ru-RU" sz="2800" dirty="0" smtClean="0">
                <a:latin typeface="+mj-lt"/>
              </a:rPr>
              <a:t>                                  санитарно-гигиенические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smtClean="0">
                <a:latin typeface="+mj-lt"/>
              </a:rPr>
              <a:t>                                          лечебно- </a:t>
            </a:r>
            <a:r>
              <a:rPr lang="ru-RU" sz="2800" dirty="0">
                <a:latin typeface="+mj-lt"/>
              </a:rPr>
              <a:t>профилактические, </a:t>
            </a:r>
            <a:r>
              <a:rPr lang="ru-RU" sz="2800" dirty="0" smtClean="0">
                <a:latin typeface="+mj-lt"/>
              </a:rPr>
              <a:t>                                реабилитационные </a:t>
            </a:r>
            <a:r>
              <a:rPr lang="ru-RU" sz="2800" dirty="0">
                <a:latin typeface="+mj-lt"/>
              </a:rPr>
              <a:t>и иные мероприятия (ст. 209 «Основные понятия» ТК РФ)</a:t>
            </a:r>
          </a:p>
        </p:txBody>
      </p:sp>
    </p:spTree>
    <p:extLst>
      <p:ext uri="{BB962C8B-B14F-4D97-AF65-F5344CB8AC3E}">
        <p14:creationId xmlns:p14="http://schemas.microsoft.com/office/powerpoint/2010/main" val="51916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764704"/>
            <a:ext cx="3137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    Цель </a:t>
            </a:r>
            <a:r>
              <a:rPr lang="ru-RU" sz="3200" b="1" dirty="0">
                <a:solidFill>
                  <a:srgbClr val="CC0066"/>
                </a:solidFill>
              </a:rPr>
              <a:t>работы: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72816"/>
            <a:ext cx="7038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Содействие созданию безопасных условий, обеспечивающих сохранение жизни, здоровья работников в процессе их трудовой и образовательной деятельности, профилактику травматизма, профессиональной заболеваемости и несчастных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404888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Rubius" panose="020B0604020202020204" charset="0"/>
              </a:rPr>
              <a:t>В ДОУ имеется уголок по охране труда,</a:t>
            </a:r>
            <a:r>
              <a:rPr lang="ru-RU" sz="2400" b="1" dirty="0">
                <a:solidFill>
                  <a:srgbClr val="FF0000"/>
                </a:solidFill>
                <a:latin typeface="Rubius" panose="020B060402020202020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Rubius" panose="020B0604020202020204" charset="0"/>
              </a:rPr>
              <a:t>                                                    где  отражается  вся  информация .</a:t>
            </a:r>
            <a:endParaRPr lang="ru-RU" sz="2400" b="1" dirty="0">
              <a:solidFill>
                <a:srgbClr val="FF0000"/>
              </a:solidFill>
              <a:latin typeface="Rubius" panose="020B0604020202020204" charset="0"/>
            </a:endParaRPr>
          </a:p>
        </p:txBody>
      </p:sp>
      <p:pic>
        <p:nvPicPr>
          <p:cNvPr id="1026" name="Picture 2" descr="C:\Users\дом\Desktop\ОХРАНА ТРУДА 2016 год\фото м.н\SAM_3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6525"/>
            <a:ext cx="504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103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ДОУ имеется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документация по охране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</a:rPr>
              <a:t>труда.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95586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8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87208" cy="648072"/>
          </a:xfrm>
        </p:spPr>
        <p:txBody>
          <a:bodyPr>
            <a:noAutofit/>
          </a:bodyPr>
          <a:lstStyle/>
          <a:p>
            <a:pPr marL="270510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  <a:ea typeface="Times New Roman"/>
              </a:rPr>
              <a:t>В  целях организации сотрудничества и регулирования отношений  по охране труда работодателя и работников в ДОУ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  <a:ea typeface="Times New Roman"/>
              </a:rPr>
              <a:t>создана комиссия по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  <a:ea typeface="Times New Roman"/>
              </a:rPr>
              <a:t>охране труда.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  <a:ea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anose="020B0604020202020204" charset="0"/>
                <a:ea typeface="Times New Roman"/>
              </a:rPr>
              <a:t> 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anose="020B0604020202020204" charset="0"/>
              <a:ea typeface="Times New Roman"/>
            </a:endParaRPr>
          </a:p>
        </p:txBody>
      </p:sp>
      <p:pic>
        <p:nvPicPr>
          <p:cNvPr id="7170" name="Picture 2" descr="C:\Users\дом\Desktop\ТРУД\фото м.н\DSCN4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75570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418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Заседание комиссии по охране труда</a:t>
            </a:r>
          </a:p>
        </p:txBody>
      </p:sp>
      <p:pic>
        <p:nvPicPr>
          <p:cNvPr id="2050" name="Picture 2" descr="C:\Users\дом\Desktop\ТРУД\фото м.н\DSCN66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2145"/>
            <a:ext cx="5871442" cy="414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70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337</Words>
  <Application>Microsoft Office PowerPoint</Application>
  <PresentationFormat>Экран (4:3)</PresentationFormat>
  <Paragraphs>45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Rubius</vt:lpstr>
      <vt:lpstr>Calibri</vt:lpstr>
      <vt:lpstr>Тема Office</vt:lpstr>
      <vt:lpstr> </vt:lpstr>
      <vt:lpstr>Презентация PowerPoint</vt:lpstr>
      <vt:lpstr>Удостоверения о проверке знаний</vt:lpstr>
      <vt:lpstr>Презентация PowerPoint</vt:lpstr>
      <vt:lpstr>Презентация PowerPoint</vt:lpstr>
      <vt:lpstr>В ДОУ имеется уголок по охране труда,                                                     где  отражается  вся  информация .</vt:lpstr>
      <vt:lpstr>В ДОУ имеется документация по охране труда.</vt:lpstr>
      <vt:lpstr>В  целях организации сотрудничества и регулирования отношений  по охране труда работодателя и работников в ДОУ создана комиссия по охране труда.    </vt:lpstr>
      <vt:lpstr>Заседание комиссии по охране труда</vt:lpstr>
      <vt:lpstr>Инструктаж коллектива по ОТ и ТБ</vt:lpstr>
      <vt:lpstr> Проводятся все виды инструктажей</vt:lpstr>
      <vt:lpstr>Экзамены по охране труда</vt:lpstr>
      <vt:lpstr>Отчёт уполномоченного на собрании</vt:lpstr>
      <vt:lpstr>Работники обеспечены спецодеждой</vt:lpstr>
      <vt:lpstr>Презентация PowerPoint</vt:lpstr>
      <vt:lpstr>Награждена грамотами                                                           за активную работу в профсоюзе</vt:lpstr>
      <vt:lpstr>Презентация PowerPoint</vt:lpstr>
      <vt:lpstr>Презентация PowerPoint</vt:lpstr>
      <vt:lpstr>Спасибо за внимание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МАРИНА</dc:creator>
  <cp:lastModifiedBy>дом</cp:lastModifiedBy>
  <cp:revision>84</cp:revision>
  <dcterms:created xsi:type="dcterms:W3CDTF">2015-04-19T15:51:03Z</dcterms:created>
  <dcterms:modified xsi:type="dcterms:W3CDTF">2016-03-27T07:12:28Z</dcterms:modified>
</cp:coreProperties>
</file>