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64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0243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108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337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3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308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685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7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63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24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958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88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86032-4B6B-4137-896F-78FBFC3D473E}" type="datetimeFigureOut">
              <a:rPr lang="ru-RU" smtClean="0"/>
              <a:t>25.12.2024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357E3-BFF5-420D-AD9B-2631298998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57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View/000120221228004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38375" y="800100"/>
            <a:ext cx="916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</a:t>
            </a:r>
          </a:p>
          <a:p>
            <a:pPr algn="ctr"/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 37 «Берёзка»</a:t>
            </a:r>
            <a:endParaRPr lang="ru-RU" alt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7075" y="2762251"/>
            <a:ext cx="7543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(ОП ДО в соответствии с ФОП)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153025" y="5724525"/>
            <a:ext cx="4324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Богданович,2023 год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9096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60914" y="949234"/>
            <a:ext cx="712361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3131" y="3642007"/>
            <a:ext cx="73152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относят:</a:t>
            </a: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игровую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продуктивную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познавательно-исследовательскую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коммуникативную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практики,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чтение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44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778034" y="896983"/>
            <a:ext cx="83428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реализации программы: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Финансовые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 предметно-пространственная среда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78034" y="2987040"/>
            <a:ext cx="8403772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контингента воспитанников: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600"/>
              </a:spcAft>
              <a:buBlip>
                <a:blip r:embed="rId3"/>
              </a:buBlip>
              <a:defRPr/>
            </a:pP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ДОУ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85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воспитанников, имеющих тяжелые нарушения речи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воспитанников, имеющих задержку психического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развития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alt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825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46514" y="574766"/>
            <a:ext cx="9335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Характеристика взаимодействия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ДОУ с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семьями воспитанников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257" y="1221096"/>
            <a:ext cx="9936479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взаимодействия: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возраста.</a:t>
            </a:r>
          </a:p>
          <a:p>
            <a:pPr algn="just"/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взаимодействия: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ребенка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взаимодействия: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</a:t>
            </a:r>
            <a:endParaRPr lang="ru-RU" sz="1600" b="1" i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600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948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29989" y="661851"/>
            <a:ext cx="886532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отношений:</a:t>
            </a:r>
            <a:endParaRPr lang="ru-RU" sz="1200" b="1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ребенка (законных представителей) и значимых для ребенка взрослых; </a:t>
            </a:r>
            <a:endParaRPr lang="ru-RU" sz="120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852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76549" y="322217"/>
            <a:ext cx="98755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i="1" kern="5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первичного опыта деятельности и поведения в соответствии с традиционными ценностями, принятыми в обществе нормами и правилами  (п..29.2.1.1 ФОП ДО)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98469" y="2969623"/>
            <a:ext cx="9579428" cy="3329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ru-RU" b="1" i="1" kern="5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 </a:t>
            </a:r>
            <a:r>
              <a:rPr lang="en-US" b="1" i="1" kern="5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b="1" i="1" kern="50" dirty="0">
              <a:solidFill>
                <a:srgbClr val="C00000"/>
              </a:solidFill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7981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38103" y="478971"/>
            <a:ext cx="9457508" cy="6017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i="1" kern="50" dirty="0">
                <a:solidFill>
                  <a:srgbClr val="C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воспитания</a:t>
            </a:r>
            <a:endParaRPr lang="ru-RU" sz="1200" b="1" i="1" kern="50" dirty="0">
              <a:solidFill>
                <a:srgbClr val="C00000"/>
              </a:solidFill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i="1" dirty="0">
              <a:solidFill>
                <a:srgbClr val="C00000"/>
              </a:solidFill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социализации.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3918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25486" y="853440"/>
            <a:ext cx="8752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Минпросвещения России от 25.11.2022 N 1028</a:t>
            </a:r>
            <a:b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b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0949" y="3326674"/>
            <a:ext cx="8499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http://publication.pravo.gov.ru/Document/View/0001202212280044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943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71725" y="600075"/>
            <a:ext cx="84963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определяющий содержание дошкольного образования в дошкольном образовательном учреждении 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2562225"/>
            <a:ext cx="7896225" cy="303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000" b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основе: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нормативными документами и локальными нормативными актами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04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895600" y="733425"/>
            <a:ext cx="76104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</a:p>
          <a:p>
            <a:pPr algn="ctr">
              <a:lnSpc>
                <a:spcPct val="150000"/>
              </a:lnSpc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07.05.2018 № 204 «О национальных целях и стратегических задачах развития Российской Федерации на период до 2024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02.07.2021 № 400 «О Стратегии национальной безопасности Российской Федерации»,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53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619375" y="447675"/>
            <a:ext cx="8286750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позволяет реализовать:</a:t>
            </a:r>
          </a:p>
          <a:p>
            <a:pPr algn="just">
              <a:spcAft>
                <a:spcPts val="600"/>
              </a:spcAft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0876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28824" y="533400"/>
            <a:ext cx="9401175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Цель Программы -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разностороннее развитие ребенка в период дошкольного детства с учетом возрастных и индивидуальных особенностей на основе духовно-нравственных ценностей российского народа, исторических и национально-культурных традиций (п.41.1. ФОП  ДО).</a:t>
            </a:r>
            <a:endParaRPr lang="ru-RU" sz="1100" dirty="0" smtClean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Задачи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разработаны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ФГОС ДО (п.1.6. ФГОС ДО), уточнены и расширены в ФОП ДО.</a:t>
            </a:r>
          </a:p>
          <a:p>
            <a:pPr lvl="0" indent="540385" algn="just" defTabSz="457200">
              <a:tabLst>
                <a:tab pos="90170" algn="l"/>
              </a:tabLst>
            </a:pPr>
            <a:endParaRPr lang="ru-RU" sz="1100" dirty="0">
              <a:solidFill>
                <a:srgbClr val="C00000"/>
              </a:solidFill>
              <a:latin typeface="Century Gothic" panose="020B0502020202020204"/>
              <a:ea typeface="Times New Roman" panose="02020603050405020304" pitchFamily="18" charset="0"/>
            </a:endParaRPr>
          </a:p>
          <a:p>
            <a:pPr lvl="0" indent="540385" algn="ctr" defTabSz="457200">
              <a:tabLst>
                <a:tab pos="90170" algn="l"/>
              </a:tabLst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Новые задачи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(п.14.2. ФОП ДО)</a:t>
            </a:r>
            <a:endParaRPr lang="ru-RU" sz="1100" dirty="0">
              <a:solidFill>
                <a:prstClr val="black"/>
              </a:solidFill>
              <a:latin typeface="Century Gothic" panose="020B0502020202020204"/>
              <a:ea typeface="Times New Roman" panose="02020603050405020304" pitchFamily="18" charset="0"/>
            </a:endParaRPr>
          </a:p>
          <a:p>
            <a:pPr lvl="0" indent="540385" algn="just" defTabSz="457200">
              <a:tabLst>
                <a:tab pos="90170" algn="l"/>
              </a:tabLst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обеспечение единых для РФ содержания ДО и планируемых результатов освоения образовательной программы ДО;</a:t>
            </a:r>
            <a:endParaRPr lang="ru-RU" sz="1100" dirty="0">
              <a:solidFill>
                <a:prstClr val="black"/>
              </a:solidFill>
              <a:latin typeface="Century Gothic" panose="020B0502020202020204"/>
              <a:ea typeface="Times New Roman" panose="02020603050405020304" pitchFamily="18" charset="0"/>
            </a:endParaRPr>
          </a:p>
          <a:p>
            <a:pPr lvl="0" indent="540385" algn="just" defTabSz="457200">
              <a:tabLst>
                <a:tab pos="90170" algn="l"/>
              </a:tabLst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приобщение детей к базовым ценностям российского народа - жизнь, достоинство, права и свободы человека, патриотизм, гражданственность,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России;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endParaRPr lang="ru-RU" sz="1100" dirty="0">
              <a:solidFill>
                <a:prstClr val="black"/>
              </a:solidFill>
              <a:latin typeface="Century Gothic" panose="020B0502020202020204"/>
              <a:ea typeface="Times New Roman" panose="02020603050405020304" pitchFamily="18" charset="0"/>
            </a:endParaRPr>
          </a:p>
          <a:p>
            <a:pPr lvl="0" indent="540385" algn="just" defTabSz="457200">
              <a:tabLst>
                <a:tab pos="90170" algn="l"/>
              </a:tabLst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построение (структурирование) содержания образовательной деятельности на основе учета возрастных и индивидуальных особенностей развития.</a:t>
            </a:r>
            <a:endParaRPr lang="ru-RU" sz="1100" dirty="0">
              <a:solidFill>
                <a:prstClr val="black"/>
              </a:solidFill>
              <a:latin typeface="Century Gothic" panose="020B0502020202020204"/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endParaRPr lang="ru-RU" sz="1100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14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29025" y="706219"/>
            <a:ext cx="4933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состоит из:</a:t>
            </a:r>
          </a:p>
          <a:p>
            <a:endParaRPr lang="ru-RU" dirty="0"/>
          </a:p>
        </p:txBody>
      </p:sp>
      <p:sp>
        <p:nvSpPr>
          <p:cNvPr id="3" name="Стрелка вправо 2"/>
          <p:cNvSpPr/>
          <p:nvPr/>
        </p:nvSpPr>
        <p:spPr>
          <a:xfrm>
            <a:off x="2209800" y="2200275"/>
            <a:ext cx="3467100" cy="32194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лево 3"/>
          <p:cNvSpPr/>
          <p:nvPr/>
        </p:nvSpPr>
        <p:spPr>
          <a:xfrm>
            <a:off x="6143625" y="2200275"/>
            <a:ext cx="3276599" cy="321944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90801" y="5419725"/>
            <a:ext cx="7677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  <a:endParaRPr lang="ru-RU" alt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775" y="34290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Обязательная инвариантная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72300" y="3105150"/>
            <a:ext cx="2295525" cy="1502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160"/>
              </a:lnSpc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Вариативная часть, формируемая участниками образовательных отношений.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981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48025" y="933450"/>
            <a:ext cx="73056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741" y="1393372"/>
            <a:ext cx="7074242" cy="7228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1611" y="2569029"/>
            <a:ext cx="850827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содержит:</a:t>
            </a:r>
          </a:p>
          <a:p>
            <a:pPr lvl="0" defTabSz="457200">
              <a:buFont typeface="Wingdings" panose="05000000000000000000" pitchFamily="2" charset="2"/>
              <a:buChar char="Ø"/>
            </a:pP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цели, задачи, принципы ФОП</a:t>
            </a:r>
          </a:p>
          <a:p>
            <a:pPr lvl="0" defTabSz="457200">
              <a:buFont typeface="Wingdings" panose="05000000000000000000" pitchFamily="2" charset="2"/>
              <a:buChar char="Ø"/>
            </a:pP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ФОП в разные периоды детства</a:t>
            </a:r>
          </a:p>
          <a:p>
            <a:pPr lvl="0" defTabSz="457200">
              <a:buFont typeface="Wingdings" panose="05000000000000000000" pitchFamily="2" charset="2"/>
              <a:buChar char="Ø"/>
            </a:pPr>
            <a:r>
              <a:rPr lang="ru-RU" altLang="ru-RU" sz="1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  <a:p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содержит: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</a:t>
            </a:r>
          </a:p>
          <a:p>
            <a:pPr>
              <a:defRPr/>
            </a:pPr>
            <a:r>
              <a:rPr lang="ru-RU" sz="1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pPr>
              <a:defRPr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0440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926080" y="827314"/>
            <a:ext cx="7550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lang="ru-RU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7074" y="1645920"/>
            <a:ext cx="791609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 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</a:t>
            </a:r>
          </a:p>
          <a:p>
            <a:pPr algn="just"/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-рабочая </a:t>
            </a: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программа воспитания, </a:t>
            </a:r>
          </a:p>
          <a:p>
            <a:pPr algn="just"/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-примерный  </a:t>
            </a: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режим и распорядок дня дошкольных групп, </a:t>
            </a:r>
          </a:p>
          <a:p>
            <a:pPr algn="just"/>
            <a:r>
              <a:rPr lang="ru-RU" altLang="ru-RU" dirty="0" smtClean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 -календарный </a:t>
            </a: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план  воспитательной работы. </a:t>
            </a:r>
            <a:endParaRPr lang="ru-RU" altLang="ru-RU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ru-RU" alt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Иные компоненты</a:t>
            </a:r>
          </a:p>
          <a:p>
            <a:pPr marL="144000">
              <a:buSzPct val="80357"/>
              <a:tabLst>
                <a:tab pos="527685" algn="l"/>
                <a:tab pos="528320" algn="l"/>
              </a:tabLst>
              <a:defRPr/>
            </a:pP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-планируемые </a:t>
            </a:r>
            <a:r>
              <a:rPr lang="ru-RU" spc="-3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tabLst>
                <a:tab pos="527685" algn="l"/>
                <a:tab pos="528320" algn="l"/>
              </a:tabLst>
              <a:defRPr/>
            </a:pP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-п</a:t>
            </a:r>
            <a:r>
              <a:rPr lang="ru-RU" spc="-1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62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           </a:t>
            </a:r>
            <a:r>
              <a:rPr lang="ru-RU" spc="-15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обучающихся.</a:t>
            </a:r>
            <a:endParaRPr lang="ru-RU" altLang="ru-RU" dirty="0" smtClean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ru-RU" altLang="ru-RU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205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91840" y="1271451"/>
            <a:ext cx="70278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/>
            <a:r>
              <a:rPr lang="ru-RU" altLang="ru-RU" sz="20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области:</a:t>
            </a:r>
            <a:endParaRPr lang="ru-RU" altLang="ru-RU" b="1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«Социально – коммуникативное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«Познавательное развитие»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«Речевое развитие»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alt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«Художественно – эстетическое развитие»</a:t>
            </a:r>
          </a:p>
        </p:txBody>
      </p:sp>
    </p:spTree>
    <p:extLst>
      <p:ext uri="{BB962C8B-B14F-4D97-AF65-F5344CB8AC3E}">
        <p14:creationId xmlns:p14="http://schemas.microsoft.com/office/powerpoint/2010/main" val="3248668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1286</Words>
  <Application>Microsoft Office PowerPoint</Application>
  <PresentationFormat>Широкоэкранный</PresentationFormat>
  <Paragraphs>141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 Unicode MS</vt:lpstr>
      <vt:lpstr>SimSun</vt:lpstr>
      <vt:lpstr>Arial</vt:lpstr>
      <vt:lpstr>Calibri</vt:lpstr>
      <vt:lpstr>Calibri Light</vt:lpstr>
      <vt:lpstr>Century Gothic</vt:lpstr>
      <vt:lpstr>Mangal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W10</dc:creator>
  <cp:lastModifiedBy>W10</cp:lastModifiedBy>
  <cp:revision>22</cp:revision>
  <dcterms:created xsi:type="dcterms:W3CDTF">2024-12-16T07:35:38Z</dcterms:created>
  <dcterms:modified xsi:type="dcterms:W3CDTF">2024-12-25T06:40:10Z</dcterms:modified>
</cp:coreProperties>
</file>