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64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4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0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33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3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8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7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24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5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88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6032-4B6B-4137-896F-78FBFC3D473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57E3-BFF5-420D-AD9B-263129899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57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38375" y="800100"/>
            <a:ext cx="916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/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37 «Берёзка»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7075" y="2762251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 в соответствии с ФОП)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53025" y="5724525"/>
            <a:ext cx="432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Богданович,2023 год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0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0914" y="949234"/>
            <a:ext cx="71236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3131" y="3642007"/>
            <a:ext cx="7315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относят: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игровую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продуктивную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познавательно-исследовательскую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коммуникативную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чтение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74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8034" y="896983"/>
            <a:ext cx="8342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предметно-пространственная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8034" y="2987040"/>
            <a:ext cx="84037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контингента воспитанников: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600"/>
              </a:spcAft>
              <a:buBlip>
                <a:blip r:embed="rId3"/>
              </a:buBlip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воспитанников, имеющих тяжелые нарушения речи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воспитанников, имеющих задержку психического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развития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25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46514" y="574766"/>
            <a:ext cx="933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ДОУ с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семьями воспитанников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257" y="1221096"/>
            <a:ext cx="993647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взаимодействия: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возраста.</a:t>
            </a:r>
          </a:p>
          <a:p>
            <a:pPr algn="just"/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взаимодействия: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взаимодействия: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</a:t>
            </a:r>
            <a:endParaRPr lang="ru-RU" sz="16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48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9989" y="661851"/>
            <a:ext cx="88653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52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76549" y="322217"/>
            <a:ext cx="9875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8469" y="2969623"/>
            <a:ext cx="9579428" cy="332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 </a:t>
            </a:r>
            <a:r>
              <a:rPr lang="en-US" b="1" i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b="1" i="1" kern="50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981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38103" y="478971"/>
            <a:ext cx="9457508" cy="601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i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b="1" i="1" kern="50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i="1" dirty="0">
              <a:solidFill>
                <a:srgbClr val="C00000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39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25486" y="853440"/>
            <a:ext cx="875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25.11.2022 N 1028</a:t>
            </a:r>
            <a:b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0949" y="3326674"/>
            <a:ext cx="849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http://publication.pravo.gov.ru/Document/View/0001202212280044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4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71725" y="600075"/>
            <a:ext cx="84963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2562225"/>
            <a:ext cx="7896225" cy="303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нормативными документами и локальными нормативными 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4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5600" y="733425"/>
            <a:ext cx="76104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algn="ctr">
              <a:lnSpc>
                <a:spcPct val="15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3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9375" y="447675"/>
            <a:ext cx="828675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реализовать:</a:t>
            </a:r>
          </a:p>
          <a:p>
            <a:pPr algn="just">
              <a:spcAft>
                <a:spcPts val="600"/>
              </a:spcAft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87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28824" y="533400"/>
            <a:ext cx="940117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</a:p>
          <a:p>
            <a:pPr lvl="0" indent="540385" algn="just" defTabSz="457200">
              <a:tabLst>
                <a:tab pos="90170" algn="l"/>
              </a:tabLst>
            </a:pPr>
            <a:endParaRPr lang="ru-RU" sz="1100" dirty="0">
              <a:solidFill>
                <a:srgbClr val="C00000"/>
              </a:solidFill>
              <a:latin typeface="Century Gothic" panose="020B0502020202020204"/>
              <a:ea typeface="Times New Roman" panose="02020603050405020304" pitchFamily="18" charset="0"/>
            </a:endParaRPr>
          </a:p>
          <a:p>
            <a:pPr lvl="0" indent="540385" algn="ctr" defTabSz="457200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solidFill>
                <a:prstClr val="black"/>
              </a:solidFill>
              <a:latin typeface="Century Gothic" panose="020B0502020202020204"/>
              <a:ea typeface="Times New Roman" panose="02020603050405020304" pitchFamily="18" charset="0"/>
            </a:endParaRPr>
          </a:p>
          <a:p>
            <a:pPr lvl="0" indent="540385" algn="just" defTabSz="457200">
              <a:tabLst>
                <a:tab pos="9017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solidFill>
                <a:prstClr val="black"/>
              </a:solidFill>
              <a:latin typeface="Century Gothic" panose="020B0502020202020204"/>
              <a:ea typeface="Times New Roman" panose="02020603050405020304" pitchFamily="18" charset="0"/>
            </a:endParaRPr>
          </a:p>
          <a:p>
            <a:pPr lvl="0" indent="540385" algn="just" defTabSz="457200">
              <a:tabLst>
                <a:tab pos="9017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solidFill>
                <a:prstClr val="black"/>
              </a:solidFill>
              <a:latin typeface="Century Gothic" panose="020B0502020202020204"/>
              <a:ea typeface="Times New Roman" panose="02020603050405020304" pitchFamily="18" charset="0"/>
            </a:endParaRPr>
          </a:p>
          <a:p>
            <a:pPr lvl="0" indent="540385" algn="just" defTabSz="457200">
              <a:tabLst>
                <a:tab pos="9017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solidFill>
                <a:prstClr val="black"/>
              </a:solidFill>
              <a:latin typeface="Century Gothic" panose="020B0502020202020204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14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29025" y="706219"/>
            <a:ext cx="493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из:</a:t>
            </a:r>
          </a:p>
          <a:p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2209800" y="2200275"/>
            <a:ext cx="3467100" cy="3219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лево 3"/>
          <p:cNvSpPr/>
          <p:nvPr/>
        </p:nvSpPr>
        <p:spPr>
          <a:xfrm>
            <a:off x="6143625" y="2200275"/>
            <a:ext cx="3276599" cy="32194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90801" y="5419725"/>
            <a:ext cx="767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775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инвариантная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2300" y="3105150"/>
            <a:ext cx="2295525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часть, формируемая участниками образовательных отношений.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8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48025" y="933450"/>
            <a:ext cx="730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741" y="1393372"/>
            <a:ext cx="7074242" cy="7228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1611" y="2569029"/>
            <a:ext cx="85082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содержит:</a:t>
            </a:r>
          </a:p>
          <a:p>
            <a:pPr lvl="0" defTabSz="457200">
              <a:buFont typeface="Wingdings" panose="05000000000000000000" pitchFamily="2" charset="2"/>
              <a:buChar char="Ø"/>
            </a:pP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задачи, принципы ФОП</a:t>
            </a:r>
          </a:p>
          <a:p>
            <a:pPr lvl="0" defTabSz="457200">
              <a:buFont typeface="Wingdings" panose="05000000000000000000" pitchFamily="2" charset="2"/>
              <a:buChar char="Ø"/>
            </a:pP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 lvl="0" defTabSz="457200">
              <a:buFont typeface="Wingdings" panose="05000000000000000000" pitchFamily="2" charset="2"/>
              <a:buChar char="Ø"/>
            </a:pP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содержит: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</a:p>
          <a:p>
            <a:pPr>
              <a:defRPr/>
            </a:pP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44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26080" y="827314"/>
            <a:ext cx="755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lang="ru-RU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7074" y="1645920"/>
            <a:ext cx="79160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-рабочая </a:t>
            </a: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программа воспитания, 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-примерный  </a:t>
            </a: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режим и распорядок дня дошкольных групп, 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-календарный </a:t>
            </a: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план  воспитательной работы. </a:t>
            </a:r>
            <a:endParaRPr lang="ru-RU" altLang="ru-RU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Иные компоненты</a:t>
            </a:r>
          </a:p>
          <a:p>
            <a:pPr marL="144000">
              <a:buSzPct val="80357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-планируемые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-п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     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обучающихся.</a:t>
            </a:r>
            <a:endParaRPr lang="ru-RU" altLang="ru-RU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20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91840" y="1271451"/>
            <a:ext cx="70278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/>
            <a:r>
              <a:rPr lang="ru-RU" alt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3248668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1286</Words>
  <Application>Microsoft Office PowerPoint</Application>
  <PresentationFormat>Широкоэкранный</PresentationFormat>
  <Paragraphs>141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 Unicode MS</vt:lpstr>
      <vt:lpstr>SimSun</vt:lpstr>
      <vt:lpstr>Arial</vt:lpstr>
      <vt:lpstr>Calibri</vt:lpstr>
      <vt:lpstr>Calibri Light</vt:lpstr>
      <vt:lpstr>Century Gothic</vt:lpstr>
      <vt:lpstr>Mangal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W10</dc:creator>
  <cp:lastModifiedBy>W10</cp:lastModifiedBy>
  <cp:revision>22</cp:revision>
  <dcterms:created xsi:type="dcterms:W3CDTF">2024-12-16T07:35:38Z</dcterms:created>
  <dcterms:modified xsi:type="dcterms:W3CDTF">2024-12-25T06:40:10Z</dcterms:modified>
</cp:coreProperties>
</file>